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5" r:id="rId1"/>
  </p:sldMasterIdLst>
  <p:sldIdLst>
    <p:sldId id="256" r:id="rId2"/>
  </p:sldIdLst>
  <p:sldSz cx="7556500" cy="10693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5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3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1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029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1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2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2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1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44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27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5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33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9650" y="4325655"/>
            <a:ext cx="1219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796" y="1808357"/>
            <a:ext cx="7106908" cy="26150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20900"/>
              </a:lnSpc>
              <a:spcBef>
                <a:spcPts val="100"/>
              </a:spcBef>
            </a:pPr>
            <a:r>
              <a:rPr lang="ru-RU" sz="1400" b="1" dirty="0">
                <a:latin typeface="Calibri"/>
                <a:cs typeface="Calibri"/>
              </a:rPr>
              <a:t>Актуальность :</a:t>
            </a:r>
            <a:r>
              <a:rPr lang="ru-RU" sz="1400" dirty="0">
                <a:latin typeface="Calibri"/>
                <a:cs typeface="Calibri"/>
              </a:rPr>
              <a:t> </a:t>
            </a:r>
          </a:p>
          <a:p>
            <a:pPr marL="12065" marR="5080" indent="-1270" algn="just">
              <a:lnSpc>
                <a:spcPct val="120900"/>
              </a:lnSpc>
              <a:spcBef>
                <a:spcPts val="100"/>
              </a:spcBef>
            </a:pPr>
            <a:r>
              <a:rPr lang="ru-RU" sz="1400" dirty="0">
                <a:latin typeface="Calibri"/>
                <a:cs typeface="Calibri"/>
              </a:rPr>
              <a:t>Творческое наследие А.С Пушкина является живым достоянием нашей современности . Произведения Пушкина часто затрагивают темы дружбы, любви и добра .Обсуждение таких тем поможет детям понять и осмыслить свои чувства, а сказки вдохновляют на собственное творчество и развивают фантазию . Знакомство с дружбой между героями Пушкина может послужить стимулирующим фактором для укрепления детских дружеских связей в группе , изучая, как слова могут объединять людей. Напевность, ритмичность, выразительность музыкальных стихов Александра Сергеевича всегда находит отклик в душе, как взрослого , так и  ребенка, формируя любовь </a:t>
            </a:r>
            <a:r>
              <a:rPr lang="ru-RU" sz="1400">
                <a:latin typeface="Calibri"/>
                <a:cs typeface="Calibri"/>
              </a:rPr>
              <a:t>к чтению , </a:t>
            </a:r>
            <a:r>
              <a:rPr lang="ru-RU" sz="1400" dirty="0">
                <a:latin typeface="Calibri"/>
                <a:cs typeface="Calibri"/>
              </a:rPr>
              <a:t>развивая связную речь и воображение , расширяя словарный запас.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231" y="68283"/>
            <a:ext cx="7442315" cy="161416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028065" marR="1009650" algn="ctr">
              <a:lnSpc>
                <a:spcPct val="156400"/>
              </a:lnSpc>
              <a:spcBef>
                <a:spcPts val="125"/>
              </a:spcBef>
            </a:pPr>
            <a:r>
              <a:rPr lang="ru-RU" b="1" i="1" spc="-80" dirty="0">
                <a:solidFill>
                  <a:srgbClr val="053C70"/>
                </a:solidFill>
                <a:latin typeface="Calibri"/>
                <a:cs typeface="Calibri"/>
              </a:rPr>
              <a:t>«Пушкин –волшебник слова : как он объединяет сердца»</a:t>
            </a:r>
            <a:endParaRPr lang="ru-RU" b="1" i="1" spc="-90" dirty="0">
              <a:solidFill>
                <a:srgbClr val="053C70"/>
              </a:solidFill>
              <a:latin typeface="Calibri"/>
              <a:cs typeface="Calibri"/>
            </a:endParaRPr>
          </a:p>
          <a:p>
            <a:pPr marL="1028065" marR="1009650" algn="r">
              <a:lnSpc>
                <a:spcPct val="156400"/>
              </a:lnSpc>
              <a:spcBef>
                <a:spcPts val="125"/>
              </a:spcBef>
            </a:pPr>
            <a:r>
              <a:rPr lang="ru-RU" sz="1400" b="1" i="1" spc="-90" dirty="0">
                <a:solidFill>
                  <a:srgbClr val="053C70"/>
                </a:solidFill>
                <a:latin typeface="Calibri"/>
                <a:cs typeface="Calibri"/>
              </a:rPr>
              <a:t>Тугушева  Юлия  Николаевна</a:t>
            </a:r>
            <a:endParaRPr lang="en-US" sz="1400" b="1" i="1" spc="-90" dirty="0">
              <a:solidFill>
                <a:srgbClr val="053C70"/>
              </a:solidFill>
              <a:latin typeface="Calibri"/>
              <a:cs typeface="Calibri"/>
            </a:endParaRPr>
          </a:p>
          <a:p>
            <a:pPr marL="1028065" marR="1009650" algn="r">
              <a:lnSpc>
                <a:spcPct val="156400"/>
              </a:lnSpc>
              <a:spcBef>
                <a:spcPts val="125"/>
              </a:spcBef>
            </a:pPr>
            <a:r>
              <a:rPr lang="ru-RU" sz="1400" b="1" i="1" spc="-90" dirty="0">
                <a:solidFill>
                  <a:srgbClr val="053C70"/>
                </a:solidFill>
                <a:latin typeface="Calibri"/>
                <a:cs typeface="Calibri"/>
              </a:rPr>
              <a:t>                                    </a:t>
            </a:r>
            <a:r>
              <a:rPr lang="ru-RU" sz="1400" b="1" i="1" spc="-90" dirty="0" err="1">
                <a:solidFill>
                  <a:srgbClr val="053C70"/>
                </a:solidFill>
                <a:latin typeface="Calibri"/>
                <a:cs typeface="Calibri"/>
              </a:rPr>
              <a:t>Якасова</a:t>
            </a:r>
            <a:r>
              <a:rPr lang="ru-RU" sz="1400" b="1" i="1" spc="-90" dirty="0">
                <a:solidFill>
                  <a:srgbClr val="053C70"/>
                </a:solidFill>
                <a:latin typeface="Calibri"/>
                <a:cs typeface="Calibri"/>
              </a:rPr>
              <a:t>  Евгения Михайловна</a:t>
            </a:r>
          </a:p>
          <a:p>
            <a:pPr marL="1028065" marR="1009650" algn="r">
              <a:lnSpc>
                <a:spcPct val="156400"/>
              </a:lnSpc>
              <a:spcBef>
                <a:spcPts val="125"/>
              </a:spcBef>
            </a:pPr>
            <a:r>
              <a:rPr sz="1400" b="1" i="1" spc="-90" dirty="0">
                <a:solidFill>
                  <a:srgbClr val="053C70"/>
                </a:solidFill>
                <a:latin typeface="Calibri"/>
                <a:cs typeface="Calibri"/>
              </a:rPr>
              <a:t> </a:t>
            </a:r>
            <a:r>
              <a:rPr sz="1400" b="1" i="1" spc="-85" dirty="0">
                <a:solidFill>
                  <a:srgbClr val="053C70"/>
                </a:solidFill>
                <a:latin typeface="Calibri"/>
                <a:cs typeface="Calibri"/>
              </a:rPr>
              <a:t>ГБДОУ</a:t>
            </a:r>
            <a:r>
              <a:rPr sz="1400" b="1" i="1" spc="-204" dirty="0">
                <a:solidFill>
                  <a:srgbClr val="053C70"/>
                </a:solidFill>
                <a:latin typeface="Calibri"/>
                <a:cs typeface="Calibri"/>
              </a:rPr>
              <a:t> </a:t>
            </a:r>
            <a:r>
              <a:rPr sz="1400" b="1" i="1" spc="-85" dirty="0">
                <a:solidFill>
                  <a:srgbClr val="053C70"/>
                </a:solidFill>
                <a:latin typeface="Calibri"/>
                <a:cs typeface="Calibri"/>
              </a:rPr>
              <a:t>детский</a:t>
            </a:r>
            <a:r>
              <a:rPr sz="1400" b="1" i="1" spc="-195" dirty="0">
                <a:solidFill>
                  <a:srgbClr val="053C70"/>
                </a:solidFill>
                <a:latin typeface="Calibri"/>
                <a:cs typeface="Calibri"/>
              </a:rPr>
              <a:t> </a:t>
            </a:r>
            <a:r>
              <a:rPr sz="1400" b="1" i="1" spc="-45" dirty="0">
                <a:solidFill>
                  <a:srgbClr val="053C70"/>
                </a:solidFill>
                <a:latin typeface="Calibri"/>
                <a:cs typeface="Calibri"/>
              </a:rPr>
              <a:t>сад№62</a:t>
            </a:r>
            <a:r>
              <a:rPr sz="1400" b="1" i="1" spc="-204" dirty="0">
                <a:solidFill>
                  <a:srgbClr val="053C70"/>
                </a:solidFill>
                <a:latin typeface="Calibri"/>
                <a:cs typeface="Calibri"/>
              </a:rPr>
              <a:t> </a:t>
            </a:r>
            <a:r>
              <a:rPr sz="1400" b="1" i="1" spc="-90" dirty="0">
                <a:solidFill>
                  <a:srgbClr val="053C70"/>
                </a:solidFill>
                <a:latin typeface="Calibri"/>
                <a:cs typeface="Calibri"/>
              </a:rPr>
              <a:t>Приморского</a:t>
            </a:r>
            <a:r>
              <a:rPr sz="1400" b="1" i="1" spc="-195" dirty="0">
                <a:solidFill>
                  <a:srgbClr val="053C70"/>
                </a:solidFill>
                <a:latin typeface="Calibri"/>
                <a:cs typeface="Calibri"/>
              </a:rPr>
              <a:t> </a:t>
            </a:r>
            <a:r>
              <a:rPr sz="1400" b="1" i="1" spc="-80" dirty="0">
                <a:solidFill>
                  <a:srgbClr val="053C70"/>
                </a:solidFill>
                <a:latin typeface="Calibri"/>
                <a:cs typeface="Calibri"/>
              </a:rPr>
              <a:t>района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9618" y="6413500"/>
            <a:ext cx="2057400" cy="2057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с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творчеством А  . С. Пушкина через чтение сказок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педогогом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прослушивание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аудиосказок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просмотр иллюстраций.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87650" y="6413500"/>
            <a:ext cx="1981200" cy="2057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интерес к творчеству Пушкина посредством разных видов детской деятельности и театрализованных игр.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91522" y="6413500"/>
            <a:ext cx="1763328" cy="2057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снятию мышечного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напряженя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тревоги , стабилизации эмоционального состояния 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" y="214172"/>
            <a:ext cx="997065" cy="10999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35" y="8742082"/>
            <a:ext cx="2235758" cy="167681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714" y="4811873"/>
            <a:ext cx="1017833" cy="135711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9089" y="8462613"/>
            <a:ext cx="1676818" cy="22357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3A4E6F-F124-40DD-B9AD-3AD23563E2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19" y="8742082"/>
            <a:ext cx="1513174" cy="163725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FBF17A-9F6E-4F13-A143-18B0E16574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760524"/>
            <a:ext cx="468948" cy="58690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A03CB30-4944-4FA4-8C9D-D62B5D887B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802" y="760523"/>
            <a:ext cx="468948" cy="58690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D13A654-998B-43DD-AC68-742A068B55B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916" y="4811873"/>
            <a:ext cx="1016780" cy="135570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BC1951D-CB0A-4E61-9C10-AC073E67BE6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62" y="4785207"/>
            <a:ext cx="1017833" cy="135711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E4F491A-E628-4DAD-828A-F4233BCC68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53" y="4806269"/>
            <a:ext cx="1017833" cy="13571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65067</TotalTime>
  <Words>183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metod-main</dc:creator>
  <cp:lastModifiedBy>metod-main</cp:lastModifiedBy>
  <cp:revision>33</cp:revision>
  <cp:lastPrinted>2023-05-10T21:00:54Z</cp:lastPrinted>
  <dcterms:created xsi:type="dcterms:W3CDTF">2023-05-10T19:58:45Z</dcterms:created>
  <dcterms:modified xsi:type="dcterms:W3CDTF">2024-10-09T12:49:35Z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2023-05-05T00:00:00Z</vt:filetime>
  </property>
  <property fmtid="{D5CDD505-2E9C-101B-9397-08002B2CF9AE}" pid="3" name="Creator">
    <vt:lpwstr>Microsoft® Publisher LTSC</vt:lpwstr>
  </property>
  <property fmtid="{D5CDD505-2E9C-101B-9397-08002B2CF9AE}" pid="4" name="LastSaved">
    <vt:filetime>2023-05-10T00:00:00Z</vt:filetime>
  </property>
</Properties>
</file>