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5" r:id="rId3"/>
    <p:sldId id="257" r:id="rId4"/>
    <p:sldId id="261" r:id="rId5"/>
    <p:sldId id="264" r:id="rId6"/>
    <p:sldId id="260" r:id="rId7"/>
    <p:sldId id="259" r:id="rId8"/>
    <p:sldId id="258" r:id="rId9"/>
    <p:sldId id="262" r:id="rId10"/>
    <p:sldId id="263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6"/>
  </p:normalViewPr>
  <p:slideViewPr>
    <p:cSldViewPr snapToGrid="0">
      <p:cViewPr varScale="1">
        <p:scale>
          <a:sx n="119" d="100"/>
          <a:sy n="119" d="100"/>
        </p:scale>
        <p:origin x="15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4B0F97-30BE-2743-978E-B0A7E9F64A3A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EBBD1-004D-A244-8D1C-218341DF83C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5100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BBD1-004D-A244-8D1C-218341DF83C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71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4EBBD1-004D-A244-8D1C-218341DF83CD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0477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A1F8C-F03A-D251-E6FB-00F076762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75A166-D355-B80F-4585-F9A0068FD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ECA907-2E23-F2F6-7AC6-49A76A154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DC609F-3858-9FC7-374C-65986FC85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CE4948-D836-BA07-1CB4-FDBF4FE79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7926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7561F-EC36-1B72-0D33-7A4583B2F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4CC306-76DD-5D6A-CC69-18E6E101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03DC89-A603-AB11-F417-3556FF18B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C11931-DC36-AD40-A4E1-A56982B5C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C95EC22-A60B-ED19-FB1C-A5F31A5AF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190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6C2124F-E3CC-364F-1770-5FACA25277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0953A2-8CAE-7BF0-7ED6-DBDBA98016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5B1F42-D846-86A4-951B-C8570F714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D7060-8B7F-46CB-331B-E652E8EC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C4506-B1F7-3887-E59D-B165338AD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9807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20D61B-6797-9123-C748-97F0BEF80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E89F7A-246D-26B5-421D-0EE94DF03D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24AC3D-E055-E713-F9CC-D12AB4040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7D85B3-6FC4-F857-16E7-7C77E276C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11BC93-CEAC-54AF-254E-A419AB20E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431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02EDE6-ECC4-7975-42EE-D88A6FC38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010C5C8-F221-17A8-32D4-BF00E7CB9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727A38-520E-60C9-E6A1-D95D5020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721DC5-2FEC-F5E2-5B9D-604B9372E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9F4BAD-DAC6-B213-5097-DFB55851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5858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E8168-4B0E-D90C-20E3-4EC9C74C9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F39114-4837-3104-AE60-5283C19E28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673EE4-E070-E342-70F8-70240F85B4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F595D1-0852-6DF4-82A8-6DBD9A2A3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034350-CBB6-1FE3-D064-39592D17B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599A15-F93B-1186-A46E-41057B18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702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516DC-3156-C81B-D787-81164199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A211070-E26D-A09C-6C9A-282DC6F4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B997C1-DFE9-1FF4-EA4D-E4B5BDE73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F040137-CE0A-931B-F17D-29A0379C3C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C6D44C-5B4A-1465-E596-AACA3698C3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3031A35-DD17-4843-C7E0-DF9E90DB4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E23920-721D-E12E-FB93-9949661B9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8D5393-99DB-28C8-D973-FE852F43D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92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ACCD07-5CC7-374C-4965-810B27153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A695969-E872-F491-37FD-3ABC31C0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6983A0-3FED-7E2D-C300-23ADABFFD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AA92B64-B30C-0B23-40BE-4A16B91E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98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CFB1116-4743-2440-40BB-6D01C9F55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7278586-B4B2-5F21-DC84-E60CE95EF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1F25098-532C-A218-B056-EC35A9EE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0051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62451-006B-D765-126A-C1EA2C62A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938A17-A3BD-BB26-E74E-64D49D94C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CA9173-3EA9-7159-361C-3ED313C5D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CD1555-8916-EC06-BB1E-E803CD556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3FF633-2CCF-6645-BCE6-44252219A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D1646D-9EE9-786F-257B-1CEC454D5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807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9C78CD-64E2-0C67-C668-B5111B754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8BCE98-80B8-804A-02F1-49D2F3C386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E137BBE-ADFE-3B91-1F02-E4D6379316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F5FA906-DDEC-81CA-2652-2E0C1755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C98F34-0892-6167-C34A-6C2FAB87E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830226-ABF5-1112-C9C2-777E3FE6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71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209B01-FDF5-D6B3-135B-6C1CA1E0B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1847EDA-53C3-F415-0D59-1764C02D4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742400-B1AE-55A9-9222-62E852E2AD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C482C-11E5-D644-81F7-D917E5FC2FD5}" type="datetimeFigureOut">
              <a:rPr lang="ru-RU" smtClean="0"/>
              <a:pPr/>
              <a:t>09.10.2023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D9A0A-E3FB-F9D0-18BD-E3ADDFF47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2B3C42-C733-6F69-7FB2-E8F2307DE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C00B8-DE96-3642-95B2-39F47778668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276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12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8AD998C-2C64-79CE-878F-52C1453F8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97" y="125414"/>
            <a:ext cx="8014406" cy="1879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EC8F4AB-13D9-4005-898F-56A722C09E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811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A6636F-FCED-7FB2-A1C4-6544D4661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0779" y="608014"/>
            <a:ext cx="9144000" cy="216376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Адвент-календарь как инновационная форма</a:t>
            </a:r>
            <a:b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 организации образовательного</a:t>
            </a:r>
            <a:b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Georgia" panose="02040502050405020303" pitchFamily="18" charset="0"/>
              </a:rPr>
              <a:t>процесса в группе детского сада в тесном партнерстве с родительским сообществом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2364AC6-402C-8AA4-A3F0-85A17BC32A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16781" y="3936582"/>
            <a:ext cx="8951996" cy="1169986"/>
          </a:xfrm>
        </p:spPr>
        <p:txBody>
          <a:bodyPr>
            <a:normAutofit fontScale="92500" lnSpcReduction="20000"/>
          </a:bodyPr>
          <a:lstStyle/>
          <a:p>
            <a:r>
              <a:rPr lang="ru-RU" sz="1600" i="1" dirty="0" err="1">
                <a:latin typeface="Georgia" panose="02040502050405020303" pitchFamily="18" charset="0"/>
              </a:rPr>
              <a:t>Золотницкая</a:t>
            </a:r>
            <a:r>
              <a:rPr lang="ru-RU" sz="1600" i="1" dirty="0">
                <a:latin typeface="Georgia" panose="02040502050405020303" pitchFamily="18" charset="0"/>
              </a:rPr>
              <a:t> Анастасия Павловна, старший воспитатель ГБДОУ детский сад </a:t>
            </a:r>
          </a:p>
          <a:p>
            <a:r>
              <a:rPr lang="ru-RU" sz="1600" i="1" dirty="0">
                <a:latin typeface="Georgia" panose="02040502050405020303" pitchFamily="18" charset="0"/>
              </a:rPr>
              <a:t>№ 62 Приморского района Санкт-Петербурга </a:t>
            </a:r>
          </a:p>
          <a:p>
            <a:r>
              <a:rPr lang="ru-RU" sz="1600" i="1" dirty="0" err="1">
                <a:latin typeface="Georgia" panose="02040502050405020303" pitchFamily="18" charset="0"/>
              </a:rPr>
              <a:t>Березан</a:t>
            </a:r>
            <a:r>
              <a:rPr lang="ru-RU" sz="1600" i="1" dirty="0">
                <a:latin typeface="Georgia" panose="02040502050405020303" pitchFamily="18" charset="0"/>
              </a:rPr>
              <a:t> Наталья Георгиевна, воспитатель ГБДОУ детский сад</a:t>
            </a:r>
          </a:p>
          <a:p>
            <a:r>
              <a:rPr lang="ru-RU" sz="1600" i="1">
                <a:latin typeface="Georgia" panose="02040502050405020303" pitchFamily="18" charset="0"/>
              </a:rPr>
              <a:t>№ 62 Приморского </a:t>
            </a:r>
            <a:r>
              <a:rPr lang="ru-RU" sz="1600" i="1" dirty="0">
                <a:latin typeface="Georgia" panose="02040502050405020303" pitchFamily="18" charset="0"/>
              </a:rPr>
              <a:t>района Санкт-Петербурга</a:t>
            </a:r>
          </a:p>
        </p:txBody>
      </p:sp>
    </p:spTree>
    <p:extLst>
      <p:ext uri="{BB962C8B-B14F-4D97-AF65-F5344CB8AC3E}">
        <p14:creationId xmlns:p14="http://schemas.microsoft.com/office/powerpoint/2010/main" val="151474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3A69A5-6D1F-6F68-A582-078299E8C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5662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СПАСИБО ЗА ВНИМАНИЕ!</a:t>
            </a:r>
          </a:p>
        </p:txBody>
      </p:sp>
      <p:pic>
        <p:nvPicPr>
          <p:cNvPr id="4" name="Объект 6">
            <a:extLst>
              <a:ext uri="{FF2B5EF4-FFF2-40B4-BE49-F238E27FC236}">
                <a16:creationId xmlns:a16="http://schemas.microsoft.com/office/drawing/2014/main" id="{9842AA88-3FED-6B02-318F-C858F23F7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4762500"/>
            <a:ext cx="1948960" cy="198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6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DEE23-959A-9DD6-57FB-3061BA8E4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064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0" i="0" u="none" strike="noStrike" dirty="0">
                <a:solidFill>
                  <a:srgbClr val="010101"/>
                </a:solidFill>
                <a:effectLst/>
                <a:latin typeface="Georgia" panose="02040502050405020303" pitchFamily="18" charset="0"/>
              </a:rPr>
              <a:t>Социальное партнерство ДОУ и семьи в рамках ФГОС ДО.</a:t>
            </a:r>
            <a:br>
              <a:rPr lang="ru-RU" b="0" i="0" u="none" strike="noStrike" dirty="0">
                <a:solidFill>
                  <a:srgbClr val="010101"/>
                </a:solidFill>
                <a:effectLst/>
                <a:latin typeface="Roboto" panose="02000000000000000000" pitchFamily="2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39D8B4-2DAF-4C93-CC70-FB5B4857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2" y="1285876"/>
            <a:ext cx="11920537" cy="5206998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1700" b="0" i="0" u="none" strike="noStrike" dirty="0">
                <a:solidFill>
                  <a:srgbClr val="010101"/>
                </a:solidFill>
                <a:effectLst/>
                <a:latin typeface="Georgia" panose="02040502050405020303" pitchFamily="18" charset="0"/>
              </a:rPr>
              <a:t>	Семья и дошкольная образовательная организация – два социальных института, каждый из которых по-своему влияет на получение ребенком социального опыта, формирование личностных качеств ребенка. Каждый из этих институтов, обладает своими возможностями в формировании картины мира и становлении характера сегодняшнего дошкольника. </a:t>
            </a:r>
          </a:p>
          <a:p>
            <a:pPr marL="0" indent="0" algn="l">
              <a:buNone/>
            </a:pPr>
            <a:r>
              <a:rPr lang="ru-RU" sz="1700" b="0" i="0" u="none" strike="noStrike" dirty="0">
                <a:solidFill>
                  <a:srgbClr val="010101"/>
                </a:solidFill>
                <a:effectLst/>
                <a:latin typeface="Georgia" panose="02040502050405020303" pitchFamily="18" charset="0"/>
              </a:rPr>
              <a:t>	В соответствии с ФГОС ДО детский сад обязан:</a:t>
            </a:r>
          </a:p>
          <a:p>
            <a:pPr algn="l">
              <a:buFont typeface="Wingdings" pitchFamily="2" charset="2"/>
              <a:buChar char="ü"/>
            </a:pPr>
            <a:r>
              <a:rPr lang="ru-RU" sz="1700" b="0" i="0" u="none" strike="noStrike" dirty="0">
                <a:solidFill>
                  <a:srgbClr val="010101"/>
                </a:solidFill>
                <a:effectLst/>
                <a:latin typeface="Georgia" panose="02040502050405020303" pitchFamily="18" charset="0"/>
              </a:rPr>
              <a:t>информировать родителей (законных представителей) и общественность относительно целей дошкольного образования, общих для всего образовательного пространства Российской Федерации, а также об образовательной программе;</a:t>
            </a:r>
          </a:p>
          <a:p>
            <a:pPr>
              <a:buFont typeface="Wingdings" pitchFamily="2" charset="2"/>
              <a:buChar char="ü"/>
            </a:pPr>
            <a:r>
              <a:rPr lang="ru-RU" sz="1700" b="0" i="0" u="none" strike="noStrike" dirty="0">
                <a:solidFill>
                  <a:srgbClr val="010101"/>
                </a:solidFill>
                <a:effectLst/>
                <a:latin typeface="Georgia" panose="02040502050405020303" pitchFamily="18" charset="0"/>
              </a:rPr>
              <a:t>обеспечить открытость дошкольного образования;</a:t>
            </a:r>
          </a:p>
          <a:p>
            <a:pPr algn="l">
              <a:buFont typeface="Wingdings" pitchFamily="2" charset="2"/>
              <a:buChar char="ü"/>
            </a:pPr>
            <a:r>
              <a:rPr lang="ru-RU" sz="1700" b="0" i="0" u="none" strike="noStrike" dirty="0">
                <a:solidFill>
                  <a:srgbClr val="010101"/>
                </a:solidFill>
                <a:effectLst/>
                <a:latin typeface="Georgia" panose="02040502050405020303" pitchFamily="18" charset="0"/>
              </a:rPr>
              <a:t>создавать условия для участия родителей (законных представителей) в образовательной деятельности;</a:t>
            </a:r>
          </a:p>
          <a:p>
            <a:pPr algn="l">
              <a:buFont typeface="Wingdings" pitchFamily="2" charset="2"/>
              <a:buChar char="ü"/>
            </a:pPr>
            <a:r>
              <a:rPr lang="ru-RU" sz="1700" b="0" i="0" u="none" strike="noStrike" dirty="0">
                <a:solidFill>
                  <a:srgbClr val="010101"/>
                </a:solidFill>
                <a:effectLst/>
                <a:latin typeface="Georgia" panose="02040502050405020303" pitchFamily="18" charset="0"/>
              </a:rPr>
              <a:t>поддерживать родителей (законных представителей) в воспитании детей, охране и укреплении их здоровья;</a:t>
            </a:r>
          </a:p>
          <a:p>
            <a:pPr algn="l">
              <a:buFont typeface="Wingdings" pitchFamily="2" charset="2"/>
              <a:buChar char="ü"/>
            </a:pPr>
            <a:r>
              <a:rPr lang="ru-RU" sz="1700" b="0" i="0" u="none" strike="noStrike" dirty="0">
                <a:solidFill>
                  <a:srgbClr val="010101"/>
                </a:solidFill>
                <a:effectLst/>
                <a:latin typeface="Georgia" panose="02040502050405020303" pitchFamily="18" charset="0"/>
              </a:rPr>
              <a:t>обеспечить вовлечение семей непосредственно в образовательную деятельность, в том числе посредством </a:t>
            </a:r>
            <a:r>
              <a:rPr lang="ru-RU" sz="1700" b="0" i="0" u="sng" strike="noStrike" dirty="0">
                <a:solidFill>
                  <a:srgbClr val="FF0000"/>
                </a:solidFill>
                <a:effectLst/>
                <a:latin typeface="Georgia" panose="02040502050405020303" pitchFamily="18" charset="0"/>
              </a:rPr>
              <a:t>создания образовательных проектов совместно с семьёй на основе выявления потребностей и поддержки образовательных инициатив семьи;</a:t>
            </a:r>
          </a:p>
          <a:p>
            <a:pPr algn="l">
              <a:buFont typeface="Wingdings" pitchFamily="2" charset="2"/>
              <a:buChar char="ü"/>
            </a:pPr>
            <a:r>
              <a:rPr lang="ru-RU" sz="1700" b="0" i="0" u="none" strike="noStrike" dirty="0">
                <a:solidFill>
                  <a:srgbClr val="010101"/>
                </a:solidFill>
                <a:effectLst/>
                <a:latin typeface="Georgia" panose="02040502050405020303" pitchFamily="18" charset="0"/>
              </a:rPr>
              <a:t>создавать условия для взрослых по поиску, использованию материалов, обеспечивающих реализацию образовательной программы, в том числе в информационной среде, а также для обсуждения с родителями (законными представителями) детей вопросов, связанных с реализацией образовательной программы.</a:t>
            </a:r>
          </a:p>
          <a:p>
            <a:endParaRPr lang="ru-RU" sz="1600" dirty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ru-RU" sz="16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691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14958-7AC8-FA08-5A96-EBF347A10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Апробированный проект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E00D49-1640-E0C5-27B2-CF24EE644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" y="4762500"/>
            <a:ext cx="1948960" cy="1981993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75824-4A60-4C12-A652-5A4E5D82BEB8}"/>
              </a:ext>
            </a:extLst>
          </p:cNvPr>
          <p:cNvSpPr txBox="1"/>
          <p:nvPr/>
        </p:nvSpPr>
        <p:spPr>
          <a:xfrm>
            <a:off x="838200" y="2026264"/>
            <a:ext cx="10287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eorgia" panose="02040502050405020303" pitchFamily="18" charset="0"/>
              </a:rPr>
              <a:t>	Инновационная форма организации образовательного процесса в группе в тесном партнерстве с родительским сообществом.</a:t>
            </a:r>
            <a:br>
              <a:rPr lang="ru-RU" sz="2400" dirty="0">
                <a:latin typeface="Georgia" panose="02040502050405020303" pitchFamily="18" charset="0"/>
              </a:rPr>
            </a:br>
            <a:endParaRPr lang="ru-RU" sz="2400" dirty="0">
              <a:latin typeface="Georgia" panose="02040502050405020303" pitchFamily="18" charset="0"/>
            </a:endParaRPr>
          </a:p>
          <a:p>
            <a:r>
              <a:rPr lang="ru-RU" sz="2400" dirty="0">
                <a:latin typeface="Georgia" panose="02040502050405020303" pitchFamily="18" charset="0"/>
              </a:rPr>
              <a:t>	</a:t>
            </a:r>
            <a:r>
              <a:rPr lang="ru-RU" sz="2400" i="1" u="sng" dirty="0">
                <a:latin typeface="Georgia" panose="02040502050405020303" pitchFamily="18" charset="0"/>
              </a:rPr>
              <a:t>Как с помощью адвент-календаря замотивировать детей на</a:t>
            </a:r>
          </a:p>
          <a:p>
            <a:r>
              <a:rPr lang="ru-RU" sz="2400" i="1" u="sng" dirty="0">
                <a:latin typeface="Georgia" panose="02040502050405020303" pitchFamily="18" charset="0"/>
              </a:rPr>
              <a:t>образовательную деятельность, поднять новогоднее настроение и обогатить развивающую предметно-пространственную среду, вовлечь родителей в организацию образовательного процесса.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311FE2-8C32-7062-050E-76A97ABEE467}"/>
              </a:ext>
            </a:extLst>
          </p:cNvPr>
          <p:cNvSpPr txBox="1"/>
          <p:nvPr/>
        </p:nvSpPr>
        <p:spPr>
          <a:xfrm>
            <a:off x="4279900" y="5107165"/>
            <a:ext cx="74927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Слово «адвент» происходит от латинского термина «</a:t>
            </a:r>
            <a:r>
              <a:rPr lang="en" sz="1800" dirty="0">
                <a:solidFill>
                  <a:srgbClr val="C00000"/>
                </a:solidFill>
                <a:latin typeface="Georgia" panose="02040502050405020303" pitchFamily="18" charset="0"/>
              </a:rPr>
              <a:t>adventus» </a:t>
            </a: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и</a:t>
            </a:r>
            <a:b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Georgia" panose="02040502050405020303" pitchFamily="18" charset="0"/>
              </a:rPr>
              <a:t>обозначает «пришествие, приход».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83872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514958-7AC8-FA08-5A96-EBF347A1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380" y="392451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Что важно учитывать при подготовке к проекту: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E00D49-1640-E0C5-27B2-CF24EE644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4762500"/>
            <a:ext cx="1948960" cy="1981993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411FB-64D7-B358-6C14-63C30B608159}"/>
              </a:ext>
            </a:extLst>
          </p:cNvPr>
          <p:cNvSpPr txBox="1"/>
          <p:nvPr/>
        </p:nvSpPr>
        <p:spPr>
          <a:xfrm>
            <a:off x="711200" y="2095500"/>
            <a:ext cx="111789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Стиль</a:t>
            </a:r>
            <a:r>
              <a:rPr lang="ru-RU" sz="2400" dirty="0">
                <a:latin typeface="Georgia" panose="02040502050405020303" pitchFamily="18" charset="0"/>
              </a:rPr>
              <a:t> оформления должен соответствовать тематике праздника, события.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Место</a:t>
            </a:r>
            <a:r>
              <a:rPr lang="ru-RU" sz="2400" dirty="0">
                <a:latin typeface="Georgia" panose="02040502050405020303" pitchFamily="18" charset="0"/>
              </a:rPr>
              <a:t> расположения календаря.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Присутствие тайны</a:t>
            </a:r>
            <a:r>
              <a:rPr lang="ru-RU" sz="2400" dirty="0">
                <a:latin typeface="Georgia" panose="02040502050405020303" pitchFamily="18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Правила</a:t>
            </a:r>
            <a:r>
              <a:rPr lang="ru-RU" sz="2400" dirty="0">
                <a:latin typeface="Georgia" panose="02040502050405020303" pitchFamily="18" charset="0"/>
              </a:rPr>
              <a:t> игры.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400" dirty="0">
                <a:latin typeface="Georgia" panose="02040502050405020303" pitchFamily="18" charset="0"/>
              </a:rPr>
              <a:t>Задания должны быть интересными и </a:t>
            </a:r>
            <a:r>
              <a:rPr lang="ru-RU" sz="2400" dirty="0">
                <a:solidFill>
                  <a:srgbClr val="C00000"/>
                </a:solidFill>
                <a:latin typeface="Georgia" panose="02040502050405020303" pitchFamily="18" charset="0"/>
              </a:rPr>
              <a:t>соответствовать возрасту</a:t>
            </a:r>
            <a:r>
              <a:rPr lang="ru-RU" sz="2400" dirty="0">
                <a:latin typeface="Georgia" panose="02040502050405020303" pitchFamily="18" charset="0"/>
              </a:rPr>
              <a:t>, и</a:t>
            </a:r>
          </a:p>
          <a:p>
            <a:r>
              <a:rPr lang="ru-RU" sz="2400" dirty="0">
                <a:latin typeface="Georgia" panose="02040502050405020303" pitchFamily="18" charset="0"/>
              </a:rPr>
              <a:t>возможностям детей.</a:t>
            </a:r>
          </a:p>
        </p:txBody>
      </p:sp>
    </p:spTree>
    <p:extLst>
      <p:ext uri="{BB962C8B-B14F-4D97-AF65-F5344CB8AC3E}">
        <p14:creationId xmlns:p14="http://schemas.microsoft.com/office/powerpoint/2010/main" val="13925599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C00000"/>
                </a:solidFill>
                <a:latin typeface="Georgia" panose="02040502050405020303" pitchFamily="18" charset="0"/>
              </a:rPr>
              <a:t>Что важно учитывать вовлекая родителей в подготовку к образовательному проекту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>
                <a:latin typeface="Georgia" panose="02040502050405020303" pitchFamily="18" charset="0"/>
              </a:rPr>
              <a:t>1. Готовность родителя быть полноправным участником процесса.</a:t>
            </a:r>
          </a:p>
          <a:p>
            <a:pPr marL="0" indent="0">
              <a:buNone/>
            </a:pPr>
            <a:r>
              <a:rPr lang="ru-RU" sz="2400" dirty="0">
                <a:latin typeface="Georgia" panose="02040502050405020303" pitchFamily="18" charset="0"/>
              </a:rPr>
              <a:t>2. Желание и возможность родителя в организации помощи по реализации проекта (правильно оценить полезные навыки родителя и распределить дальнейшее участие каждого согласно этих навыков).</a:t>
            </a:r>
          </a:p>
          <a:p>
            <a:pPr marL="0" indent="0">
              <a:buNone/>
            </a:pPr>
            <a:r>
              <a:rPr lang="ru-RU" sz="2400" dirty="0">
                <a:latin typeface="Georgia" panose="02040502050405020303" pitchFamily="18" charset="0"/>
              </a:rPr>
              <a:t>3. Готовность к совместным встречам и проведение «мозговых штурмов».</a:t>
            </a:r>
          </a:p>
          <a:p>
            <a:pPr marL="0" indent="0">
              <a:buNone/>
            </a:pPr>
            <a:r>
              <a:rPr lang="ru-RU" sz="2400" dirty="0">
                <a:latin typeface="Georgia" panose="02040502050405020303" pitchFamily="18" charset="0"/>
              </a:rPr>
              <a:t>4. Помощь в упаковке призов-сюрпризов на каждый день реализации проекта.</a:t>
            </a:r>
          </a:p>
          <a:p>
            <a:pPr marL="0" indent="0">
              <a:buNone/>
            </a:pPr>
            <a:r>
              <a:rPr lang="ru-RU" sz="2400" dirty="0">
                <a:latin typeface="Georgia" panose="02040502050405020303" pitchFamily="18" charset="0"/>
              </a:rPr>
              <a:t>5. Ограничение родителей в их желании организовать огромное количество призов-сюрпризов!</a:t>
            </a:r>
          </a:p>
          <a:p>
            <a:pPr marL="0" indent="0">
              <a:buNone/>
            </a:pPr>
            <a:r>
              <a:rPr lang="ru-RU" sz="2400" dirty="0">
                <a:latin typeface="Georgia" panose="02040502050405020303" pitchFamily="18" charset="0"/>
              </a:rPr>
              <a:t>6. Готовность родителя к обсуждению с ребенком в конце дня приобретенных знаний, навыков, впечатлений.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E00D49-1640-E0C5-27B2-CF24EE644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4762500"/>
            <a:ext cx="1948960" cy="1981993"/>
          </a:xfr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1BBEA9F-4652-E955-ED77-5BC3821F0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7610" y="3123898"/>
            <a:ext cx="4369604" cy="3277203"/>
          </a:xfrm>
          <a:prstGeom prst="rect">
            <a:avLst/>
          </a:prstGeom>
          <a:effectLst>
            <a:softEdge rad="256905"/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C45B7A2D-8774-182B-7E72-C4B220C2B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5761" y="1092731"/>
            <a:ext cx="3556803" cy="4742404"/>
          </a:xfrm>
          <a:prstGeom prst="rect">
            <a:avLst/>
          </a:prstGeom>
          <a:effectLst>
            <a:softEdge rad="255184"/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B342FE3D-A5B6-E1D7-8A2D-7C6C9392F0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" t="53633" r="-579" b="2238"/>
          <a:stretch/>
        </p:blipFill>
        <p:spPr>
          <a:xfrm>
            <a:off x="689436" y="649296"/>
            <a:ext cx="6887778" cy="2279642"/>
          </a:xfrm>
          <a:prstGeom prst="rect">
            <a:avLst/>
          </a:prstGeom>
          <a:effectLst>
            <a:softEdge rad="256601"/>
          </a:effectLst>
        </p:spPr>
      </p:pic>
    </p:spTree>
    <p:extLst>
      <p:ext uri="{BB962C8B-B14F-4D97-AF65-F5344CB8AC3E}">
        <p14:creationId xmlns:p14="http://schemas.microsoft.com/office/powerpoint/2010/main" val="408117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E00D49-1640-E0C5-27B2-CF24EE644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4762500"/>
            <a:ext cx="1948960" cy="198199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DF7B6DB-8518-8323-BFE2-2DE81A83A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83" t="27944" r="17091"/>
          <a:stretch/>
        </p:blipFill>
        <p:spPr>
          <a:xfrm>
            <a:off x="2258252" y="3485123"/>
            <a:ext cx="2037183" cy="3037930"/>
          </a:xfrm>
          <a:prstGeom prst="rect">
            <a:avLst/>
          </a:prstGeom>
          <a:effectLst>
            <a:softEdge rad="98712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0DE283-D260-B806-9059-DAAB488193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28" t="10706" r="13160" b="9090"/>
          <a:stretch/>
        </p:blipFill>
        <p:spPr>
          <a:xfrm>
            <a:off x="8541013" y="272902"/>
            <a:ext cx="1774844" cy="2414419"/>
          </a:xfrm>
          <a:prstGeom prst="rect">
            <a:avLst/>
          </a:prstGeom>
          <a:effectLst>
            <a:softEdge rad="98712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C0D0F5-B939-C823-F4E5-1B9641329F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88644" y="-195181"/>
            <a:ext cx="2844028" cy="3792037"/>
          </a:xfrm>
          <a:prstGeom prst="rect">
            <a:avLst/>
          </a:prstGeom>
          <a:effectLst>
            <a:softEdge rad="98712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6B8FB1C-1083-A970-14B9-46E172F231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5897" y="3429000"/>
            <a:ext cx="2356322" cy="3141762"/>
          </a:xfrm>
          <a:prstGeom prst="rect">
            <a:avLst/>
          </a:prstGeom>
          <a:effectLst>
            <a:softEdge rad="98712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48F18C1-3BF6-1D52-E207-7B651C27E2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0058" y="3429000"/>
            <a:ext cx="2362633" cy="3150177"/>
          </a:xfrm>
          <a:prstGeom prst="rect">
            <a:avLst/>
          </a:prstGeom>
          <a:effectLst>
            <a:softEdge rad="98712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C34808D-01BF-D123-3B1A-597D70432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3021" y="282450"/>
            <a:ext cx="2227282" cy="2969710"/>
          </a:xfrm>
          <a:prstGeom prst="rect">
            <a:avLst/>
          </a:prstGeom>
          <a:effectLst>
            <a:softEdge rad="98712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9CB621-F8DA-E396-0810-ACA97DC77F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263" y="3018934"/>
            <a:ext cx="1228742" cy="1638323"/>
          </a:xfrm>
          <a:prstGeom prst="rect">
            <a:avLst/>
          </a:prstGeom>
          <a:effectLst>
            <a:softEdge rad="98712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9ACB1D1C-29C4-6C65-CC15-EC82533CA0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923" y="282450"/>
            <a:ext cx="1929422" cy="2572563"/>
          </a:xfrm>
          <a:prstGeom prst="rect">
            <a:avLst/>
          </a:prstGeom>
          <a:effectLst>
            <a:softEdge rad="98712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116E5A-154B-2597-2DB6-9AF8DB8575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96772" y="3429000"/>
            <a:ext cx="2406328" cy="3208437"/>
          </a:xfrm>
          <a:prstGeom prst="rect">
            <a:avLst/>
          </a:prstGeom>
          <a:effectLst>
            <a:softEdge rad="98712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577212B-7A29-76ED-1D42-5631451729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83880" y="282450"/>
            <a:ext cx="1719220" cy="2292294"/>
          </a:xfrm>
          <a:prstGeom prst="rect">
            <a:avLst/>
          </a:prstGeom>
          <a:effectLst>
            <a:softEdge rad="98712"/>
          </a:effectLst>
        </p:spPr>
      </p:pic>
    </p:spTree>
    <p:extLst>
      <p:ext uri="{BB962C8B-B14F-4D97-AF65-F5344CB8AC3E}">
        <p14:creationId xmlns:p14="http://schemas.microsoft.com/office/powerpoint/2010/main" val="145082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E00D49-1640-E0C5-27B2-CF24EE644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900" y="4762500"/>
            <a:ext cx="1948960" cy="198199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D74F01F-41C0-07C2-E0AE-D753B95D0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480" y="746662"/>
            <a:ext cx="3797300" cy="2847975"/>
          </a:xfrm>
          <a:prstGeom prst="rect">
            <a:avLst/>
          </a:prstGeom>
          <a:effectLst>
            <a:softEdge rad="120783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A25870-5E9F-2D11-F990-7F317C5E2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1017" y="279548"/>
            <a:ext cx="1677832" cy="2237109"/>
          </a:xfrm>
          <a:prstGeom prst="rect">
            <a:avLst/>
          </a:prstGeom>
          <a:effectLst>
            <a:softEdge rad="120783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A6A2BD-B78C-FDE6-BB93-3E88C1003F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839" y="2770685"/>
            <a:ext cx="1677831" cy="2982811"/>
          </a:xfrm>
          <a:prstGeom prst="rect">
            <a:avLst/>
          </a:prstGeom>
          <a:effectLst>
            <a:softEdge rad="120783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6F55CF-B946-1868-8039-C10DC2CE2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428" y="442852"/>
            <a:ext cx="1993152" cy="2657536"/>
          </a:xfrm>
          <a:prstGeom prst="rect">
            <a:avLst/>
          </a:prstGeom>
          <a:effectLst>
            <a:softEdge rad="120783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2F8BD5A-40B9-91C5-CBFB-10C983CCD3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654" y="370449"/>
            <a:ext cx="1691452" cy="3007026"/>
          </a:xfrm>
          <a:prstGeom prst="rect">
            <a:avLst/>
          </a:prstGeom>
          <a:effectLst>
            <a:softEdge rad="120783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488CBF3-F12F-9F74-5E1C-F1A399114B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6547" y="3840231"/>
            <a:ext cx="1510931" cy="2686099"/>
          </a:xfrm>
          <a:prstGeom prst="rect">
            <a:avLst/>
          </a:prstGeom>
          <a:effectLst>
            <a:softEdge rad="120783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170C61D-CC6C-8AE1-903A-8EA70C173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4437709" y="3945874"/>
            <a:ext cx="1856112" cy="2474816"/>
          </a:xfrm>
          <a:prstGeom prst="rect">
            <a:avLst/>
          </a:prstGeom>
          <a:effectLst>
            <a:softEdge rad="120783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2752F06-05CD-A69F-11DD-59E08F5F13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00852" y="3529124"/>
            <a:ext cx="2344518" cy="3126024"/>
          </a:xfrm>
          <a:prstGeom prst="rect">
            <a:avLst/>
          </a:prstGeom>
          <a:effectLst>
            <a:softEdge rad="120783"/>
          </a:effectLst>
        </p:spPr>
      </p:pic>
    </p:spTree>
    <p:extLst>
      <p:ext uri="{BB962C8B-B14F-4D97-AF65-F5344CB8AC3E}">
        <p14:creationId xmlns:p14="http://schemas.microsoft.com/office/powerpoint/2010/main" val="269827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>
            <a:extLst>
              <a:ext uri="{FF2B5EF4-FFF2-40B4-BE49-F238E27FC236}">
                <a16:creationId xmlns:a16="http://schemas.microsoft.com/office/drawing/2014/main" id="{D6E00D49-1640-E0C5-27B2-CF24EE644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8900" y="4762500"/>
            <a:ext cx="1948960" cy="198199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47091A8-9995-1968-8E16-4AD0AB9D9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1553" y="268098"/>
            <a:ext cx="4726497" cy="3544872"/>
          </a:xfrm>
          <a:prstGeom prst="rect">
            <a:avLst/>
          </a:prstGeom>
          <a:effectLst>
            <a:softEdge rad="15065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4D4530-744E-4653-4033-ABE5049C3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663" y="268098"/>
            <a:ext cx="3885892" cy="2914419"/>
          </a:xfrm>
          <a:prstGeom prst="rect">
            <a:avLst/>
          </a:prstGeom>
          <a:effectLst>
            <a:softEdge rad="15065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548C001-6805-FADD-1392-2B2F865C37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5595" y="3682742"/>
            <a:ext cx="1885194" cy="2513592"/>
          </a:xfrm>
          <a:prstGeom prst="rect">
            <a:avLst/>
          </a:prstGeom>
          <a:effectLst>
            <a:softEdge rad="15065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01C8E72-9B1B-37E4-3BF7-A2A4FF209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4048" y="244618"/>
            <a:ext cx="2388287" cy="3184382"/>
          </a:xfrm>
          <a:prstGeom prst="rect">
            <a:avLst/>
          </a:prstGeom>
          <a:effectLst>
            <a:softEdge rad="15065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B02D194-0DCF-FE5B-4EA4-47644B1F88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95178" y="4020015"/>
            <a:ext cx="1948959" cy="2598611"/>
          </a:xfrm>
          <a:prstGeom prst="rect">
            <a:avLst/>
          </a:prstGeom>
          <a:effectLst>
            <a:softEdge rad="15065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4507C7F-0DC3-F9CD-88E0-831A3CA96CF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6523"/>
          <a:stretch/>
        </p:blipFill>
        <p:spPr>
          <a:xfrm>
            <a:off x="3097279" y="3995104"/>
            <a:ext cx="2399544" cy="2670755"/>
          </a:xfrm>
          <a:prstGeom prst="rect">
            <a:avLst/>
          </a:prstGeom>
          <a:effectLst>
            <a:softEdge rad="150650"/>
          </a:effectLst>
        </p:spPr>
      </p:pic>
    </p:spTree>
    <p:extLst>
      <p:ext uri="{BB962C8B-B14F-4D97-AF65-F5344CB8AC3E}">
        <p14:creationId xmlns:p14="http://schemas.microsoft.com/office/powerpoint/2010/main" val="26143395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</TotalTime>
  <Words>453</Words>
  <Application>Microsoft Office PowerPoint</Application>
  <PresentationFormat>Широкоэкранный</PresentationFormat>
  <Paragraphs>36</Paragraphs>
  <Slides>10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Roboto</vt:lpstr>
      <vt:lpstr>Wingdings</vt:lpstr>
      <vt:lpstr>Тема Office</vt:lpstr>
      <vt:lpstr>Адвент-календарь как инновационная форма  организации образовательного процесса в группе детского сада в тесном партнерстве с родительским сообществом</vt:lpstr>
      <vt:lpstr>Социальное партнерство ДОУ и семьи в рамках ФГОС ДО. </vt:lpstr>
      <vt:lpstr> Апробированный проект</vt:lpstr>
      <vt:lpstr>Что важно учитывать при подготовке к проекту:</vt:lpstr>
      <vt:lpstr>Что важно учитывать вовлекая родителей в подготовку к образовательному проекту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Адвент-календарь как инновационная форма  организации образовательного процесса в группе детского сада.</dc:title>
  <dc:creator>Microsoft Office User</dc:creator>
  <cp:lastModifiedBy>metod-main</cp:lastModifiedBy>
  <cp:revision>12</cp:revision>
  <dcterms:created xsi:type="dcterms:W3CDTF">2023-02-21T04:37:26Z</dcterms:created>
  <dcterms:modified xsi:type="dcterms:W3CDTF">2023-10-09T12:10:51Z</dcterms:modified>
</cp:coreProperties>
</file>