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>
                <a:latin typeface="Arial"/>
              </a:rPr>
              <a:t>Для правки формата примечаний щелкните мышью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8D58B17-EEB9-4786-8EE9-22EA71AF7443}" type="slidenum">
              <a:rPr lang="ru-RU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A816A100-C080-4A94-927A-F5A1F8313C76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19D7404D-C036-4633-8573-BFA24762C6D9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80236AB1-6D10-41A4-BC9D-B95E2DDD0512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2E6BFAEB-D21A-4E23-B563-E31CB39C8ED8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4D2C27F1-078F-4169-8382-0AA3568967ED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A5C50125-902D-4D76-8A84-400F3AE6522F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0C8E9305-A1AB-48F2-A055-7EB6C05E3514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E8110356-8858-4C47-93BA-F0B9528FEF27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EBDA7286-A0BE-47C5-A0DD-364869BBF374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ru-RU" sz="2000">
                <a:latin typeface="Arial"/>
              </a:rPr>
              <a:t>Что и показывают представленные вам работы.</a:t>
            </a:r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EE16BBC9-E6ED-487C-8E0D-ABD84F41E3C6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01D64BB2-3788-428D-A602-97DC8A1D3473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E810E5E0-4A5F-4D33-8C0E-EA0C36D9242B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BB1143A6-18DC-49C4-B32E-78A68208C376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1F1A2546-3413-4B76-A38F-258AEA4848EB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AED6F252-3BB2-4482-AA2B-D560F336127D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0D1F4E27-5C26-4655-93CD-29234FC006F8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4AC99A56-FA92-452E-AB26-A3EF0A6706AA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1370C192-8C63-4D38-95A0-42A27F28F300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08FEB21B-6309-4CA0-A6C7-A5FC0A17BB13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440" y="618480"/>
            <a:ext cx="7773120" cy="159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440" y="618480"/>
            <a:ext cx="7773120" cy="159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440" y="618480"/>
            <a:ext cx="7773120" cy="159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" name="Рисунок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40" name="Рисунок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440" y="618480"/>
            <a:ext cx="7773120" cy="159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440" y="618480"/>
            <a:ext cx="7773120" cy="159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440" y="618480"/>
            <a:ext cx="7773120" cy="159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440" y="618480"/>
            <a:ext cx="7773120" cy="159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85440" y="618480"/>
            <a:ext cx="7773120" cy="7399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440" y="618480"/>
            <a:ext cx="7773120" cy="159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440" y="618480"/>
            <a:ext cx="7773120" cy="159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440" y="618480"/>
            <a:ext cx="7773120" cy="159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8" name="Picture 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440" y="618480"/>
            <a:ext cx="7773120" cy="159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600">
                <a:solidFill>
                  <a:srgbClr val="000000"/>
                </a:solidFill>
                <a:latin typeface="Tw Cen MT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5758920" y="58831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Tw Cen MT"/>
              </a:rPr>
              <a:t>26.3.15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685440" y="5883120"/>
            <a:ext cx="500436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7885440" y="5883120"/>
            <a:ext cx="5727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A5FCFBF-365E-4BCC-A779-CDE4BD62C838}" type="slidenum">
              <a:rPr lang="ru-RU" sz="1000">
                <a:solidFill>
                  <a:srgbClr val="000000"/>
                </a:solidFill>
                <a:latin typeface="Tw Cen MT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000">
                <a:latin typeface="Tw Cen MT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1600">
                <a:latin typeface="Tw Cen MT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400">
                <a:latin typeface="Tw Cen MT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400">
                <a:latin typeface="Tw Cen MT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Tw Cen MT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Tw Cen MT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Tw Cen MT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1013760" y="548640"/>
            <a:ext cx="7776360" cy="6167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000000"/>
                </a:solidFill>
                <a:latin typeface="Tw Cen MT"/>
              </a:rPr>
              <a:t>               
</a:t>
            </a:r>
            <a:r>
              <a:rPr lang="ru-RU" sz="2200">
                <a:solidFill>
                  <a:srgbClr val="000000"/>
                </a:solidFill>
                <a:latin typeface="Tw Cen MT"/>
              </a:rPr>
              <a:t>
</a:t>
            </a:r>
            <a:endParaRPr/>
          </a:p>
        </p:txBody>
      </p:sp>
      <p:sp>
        <p:nvSpPr>
          <p:cNvPr id="47" name="CustomShape 2"/>
          <p:cNvSpPr/>
          <p:nvPr/>
        </p:nvSpPr>
        <p:spPr>
          <a:xfrm>
            <a:off x="755640" y="486360"/>
            <a:ext cx="7848360" cy="10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00B0F0"/>
                </a:solidFill>
                <a:latin typeface="Times New Roman"/>
              </a:rPr>
              <a:t>«Здоровые глазки через игры и сказки»</a:t>
            </a:r>
            <a:endParaRPr/>
          </a:p>
        </p:txBody>
      </p:sp>
      <p:sp>
        <p:nvSpPr>
          <p:cNvPr id="48" name="CustomShape 3"/>
          <p:cNvSpPr/>
          <p:nvPr/>
        </p:nvSpPr>
        <p:spPr>
          <a:xfrm>
            <a:off x="395640" y="5157360"/>
            <a:ext cx="8352720" cy="1671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80000"/>
              </a:lnSpc>
            </a:pPr>
            <a:endParaRPr dirty="0"/>
          </a:p>
          <a:p>
            <a:pPr algn="r">
              <a:lnSpc>
                <a:spcPct val="80000"/>
              </a:lnSpc>
            </a:pPr>
            <a:r>
              <a:rPr lang="ru-RU" sz="1400" dirty="0">
                <a:solidFill>
                  <a:srgbClr val="404040"/>
                </a:solidFill>
                <a:latin typeface="Times New Roman"/>
              </a:rPr>
              <a:t>Выполнила:</a:t>
            </a:r>
            <a:endParaRPr dirty="0"/>
          </a:p>
          <a:p>
            <a:pPr algn="r">
              <a:lnSpc>
                <a:spcPct val="80000"/>
              </a:lnSpc>
            </a:pPr>
            <a:r>
              <a:rPr lang="ru-RU" sz="1400" dirty="0" smtClean="0">
                <a:solidFill>
                  <a:srgbClr val="404040"/>
                </a:solidFill>
                <a:latin typeface="Times New Roman"/>
              </a:rPr>
              <a:t>воспитатель </a:t>
            </a:r>
            <a:r>
              <a:rPr lang="ru-RU" sz="1400" dirty="0">
                <a:solidFill>
                  <a:srgbClr val="404040"/>
                </a:solidFill>
                <a:latin typeface="Times New Roman"/>
              </a:rPr>
              <a:t>средней группы №1</a:t>
            </a:r>
            <a:endParaRPr dirty="0"/>
          </a:p>
          <a:p>
            <a:pPr algn="r">
              <a:lnSpc>
                <a:spcPct val="80000"/>
              </a:lnSpc>
            </a:pPr>
            <a:r>
              <a:rPr lang="ru-RU" sz="1400" dirty="0" err="1">
                <a:solidFill>
                  <a:srgbClr val="404040"/>
                </a:solidFill>
                <a:latin typeface="Times New Roman"/>
              </a:rPr>
              <a:t>Лыско</a:t>
            </a:r>
            <a:r>
              <a:rPr lang="ru-RU" sz="1400" dirty="0">
                <a:solidFill>
                  <a:srgbClr val="404040"/>
                </a:solidFill>
                <a:latin typeface="Times New Roman"/>
              </a:rPr>
              <a:t> Светлана Александровна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404040"/>
                </a:solidFill>
                <a:latin typeface="Times New Roman"/>
              </a:rPr>
              <a:t>		    </a:t>
            </a:r>
            <a:endParaRPr dirty="0"/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404040"/>
                </a:solidFill>
                <a:latin typeface="Times New Roman"/>
              </a:rPr>
              <a:t>			      </a:t>
            </a:r>
            <a:r>
              <a:rPr lang="ru-RU" sz="1400" dirty="0">
                <a:solidFill>
                  <a:srgbClr val="404040"/>
                </a:solidFill>
                <a:latin typeface="Times New Roman"/>
              </a:rPr>
              <a:t>г.Санкт –Петербург 2015 год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49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7640" y="1772640"/>
            <a:ext cx="5508360" cy="3534120"/>
          </a:xfrm>
          <a:prstGeom prst="rect">
            <a:avLst/>
          </a:prstGeom>
          <a:ln w="38160">
            <a:solidFill>
              <a:srgbClr val="00B0F0"/>
            </a:solidFill>
            <a:beve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28760" y="285840"/>
            <a:ext cx="8607600" cy="19047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w Cen MT"/>
              </a:rPr>
              <a:t>           	
       </a:t>
            </a:r>
            <a:endParaRPr lang="ru-RU" sz="2000" dirty="0" smtClean="0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</a:pPr>
            <a:r>
              <a:rPr lang="ru-RU" sz="2700" b="1" dirty="0" smtClean="0">
                <a:solidFill>
                  <a:srgbClr val="000000"/>
                </a:solidFill>
                <a:latin typeface="Times New Roman"/>
              </a:rPr>
              <a:t>ХУДОЖЕСТВЕННО-ЭСТЕТИЧЕСКОЕ </a:t>
            </a:r>
            <a:r>
              <a:rPr lang="ru-RU" sz="2700" b="1" dirty="0">
                <a:solidFill>
                  <a:srgbClr val="000000"/>
                </a:solidFill>
                <a:latin typeface="Times New Roman"/>
              </a:rPr>
              <a:t>РАЗВИТИЕ
     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Чтение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басни И.А.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Крылова «Мартышка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и очки»</a:t>
            </a:r>
            <a:r>
              <a:rPr lang="ru-RU" sz="1300" b="1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2000" dirty="0">
                <a:solidFill>
                  <a:srgbClr val="000000"/>
                </a:solidFill>
                <a:latin typeface="Tw Cen MT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latin typeface="Tw Cen MT"/>
              </a:rPr>
              <a:t> 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  Вырезание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и раскраска самодельных очков
</a:t>
            </a:r>
            <a:r>
              <a:rPr lang="ru-RU" sz="2000" dirty="0">
                <a:solidFill>
                  <a:srgbClr val="000000"/>
                </a:solidFill>
                <a:latin typeface="Tw Cen MT"/>
              </a:rPr>
              <a:t>
</a:t>
            </a:r>
            <a:endParaRPr dirty="0"/>
          </a:p>
        </p:txBody>
      </p:sp>
      <p:sp>
        <p:nvSpPr>
          <p:cNvPr id="105" name="CustomShape 2"/>
          <p:cNvSpPr/>
          <p:nvPr/>
        </p:nvSpPr>
        <p:spPr>
          <a:xfrm>
            <a:off x="-27720" y="5472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06" name="CustomShape 3"/>
          <p:cNvSpPr/>
          <p:nvPr/>
        </p:nvSpPr>
        <p:spPr>
          <a:xfrm>
            <a:off x="4458240" y="2128320"/>
            <a:ext cx="226800" cy="182520"/>
          </a:xfrm>
          <a:prstGeom prst="rect">
            <a:avLst/>
          </a:prstGeom>
          <a:noFill/>
          <a:ln w="9360">
            <a:noFill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ru-RU" sz="1200" b="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/>
          </a:p>
        </p:txBody>
      </p:sp>
      <p:sp>
        <p:nvSpPr>
          <p:cNvPr id="107" name="CustomShape 4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08" name="CustomShape 5"/>
          <p:cNvSpPr/>
          <p:nvPr/>
        </p:nvSpPr>
        <p:spPr>
          <a:xfrm>
            <a:off x="0" y="175716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09" name="CustomShape 6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10" name="CustomShape 7"/>
          <p:cNvSpPr/>
          <p:nvPr/>
        </p:nvSpPr>
        <p:spPr>
          <a:xfrm>
            <a:off x="0" y="192888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11" name="CustomShape 8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12" name="CustomShape 9"/>
          <p:cNvSpPr/>
          <p:nvPr/>
        </p:nvSpPr>
        <p:spPr>
          <a:xfrm>
            <a:off x="0" y="173340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113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0360" y="3789000"/>
            <a:ext cx="1800000" cy="2700000"/>
          </a:xfrm>
          <a:prstGeom prst="rect">
            <a:avLst/>
          </a:prstGeom>
          <a:ln>
            <a:noFill/>
          </a:ln>
        </p:spPr>
      </p:pic>
      <p:pic>
        <p:nvPicPr>
          <p:cNvPr id="114" name="Рисунок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120" y="3933000"/>
            <a:ext cx="1802160" cy="2703600"/>
          </a:xfrm>
          <a:prstGeom prst="rect">
            <a:avLst/>
          </a:prstGeom>
          <a:ln>
            <a:noFill/>
          </a:ln>
        </p:spPr>
      </p:pic>
      <p:pic>
        <p:nvPicPr>
          <p:cNvPr id="115" name="Рисунок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53840" y="2476080"/>
            <a:ext cx="3938040" cy="262548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25680" y="1364760"/>
            <a:ext cx="1750320" cy="131256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3760" y="1364760"/>
            <a:ext cx="1523520" cy="160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28760" y="285840"/>
            <a:ext cx="8607600" cy="1642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w Cen MT"/>
              </a:rPr>
              <a:t>           	
        </a:t>
            </a:r>
            <a:endParaRPr lang="ru-RU" sz="2000" dirty="0" smtClean="0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</a:pPr>
            <a:r>
              <a:rPr lang="ru-RU" sz="2700" b="1" dirty="0" smtClean="0">
                <a:solidFill>
                  <a:srgbClr val="000000"/>
                </a:solidFill>
                <a:latin typeface="Times New Roman"/>
              </a:rPr>
              <a:t>ХУДОЖЕСТВЕННО-ЭСТЕТИЧЕСКОЕ </a:t>
            </a:r>
            <a:r>
              <a:rPr lang="ru-RU" sz="2700" b="1" dirty="0">
                <a:solidFill>
                  <a:srgbClr val="000000"/>
                </a:solidFill>
                <a:latin typeface="Times New Roman"/>
              </a:rPr>
              <a:t>РАЗВИТИЕ</a:t>
            </a:r>
            <a:r>
              <a:rPr lang="ru-RU" sz="3100" b="1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                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Раскраски «Лабиринты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»
                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Аппликация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с элементами лепки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«Цыпленок - зоркие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глазки»
                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Рисование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на тему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«Краски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радуги»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2000" dirty="0">
                <a:solidFill>
                  <a:srgbClr val="000000"/>
                </a:solidFill>
                <a:latin typeface="Tw Cen MT"/>
              </a:rPr>
              <a:t>
</a:t>
            </a:r>
            <a:endParaRPr dirty="0"/>
          </a:p>
        </p:txBody>
      </p:sp>
      <p:sp>
        <p:nvSpPr>
          <p:cNvPr id="119" name="CustomShap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20" name="CustomShape 3"/>
          <p:cNvSpPr/>
          <p:nvPr/>
        </p:nvSpPr>
        <p:spPr>
          <a:xfrm>
            <a:off x="4458240" y="2128320"/>
            <a:ext cx="226800" cy="182520"/>
          </a:xfrm>
          <a:prstGeom prst="rect">
            <a:avLst/>
          </a:prstGeom>
          <a:noFill/>
          <a:ln w="9360">
            <a:noFill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ru-RU" sz="1200" b="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/>
          </a:p>
        </p:txBody>
      </p:sp>
      <p:sp>
        <p:nvSpPr>
          <p:cNvPr id="121" name="CustomShape 4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22" name="CustomShape 5"/>
          <p:cNvSpPr/>
          <p:nvPr/>
        </p:nvSpPr>
        <p:spPr>
          <a:xfrm>
            <a:off x="0" y="175716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23" name="CustomShape 6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24" name="CustomShape 7"/>
          <p:cNvSpPr/>
          <p:nvPr/>
        </p:nvSpPr>
        <p:spPr>
          <a:xfrm>
            <a:off x="0" y="192888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25" name="CustomShape 8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26" name="CustomShape 9"/>
          <p:cNvSpPr/>
          <p:nvPr/>
        </p:nvSpPr>
        <p:spPr>
          <a:xfrm>
            <a:off x="0" y="173340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127" name="Рисунок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640" y="1384200"/>
            <a:ext cx="1583640" cy="2376000"/>
          </a:xfrm>
          <a:prstGeom prst="rect">
            <a:avLst/>
          </a:prstGeom>
          <a:ln>
            <a:noFill/>
          </a:ln>
        </p:spPr>
      </p:pic>
      <p:pic>
        <p:nvPicPr>
          <p:cNvPr id="128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640" y="4217760"/>
            <a:ext cx="3672000" cy="2368440"/>
          </a:xfrm>
          <a:prstGeom prst="rect">
            <a:avLst/>
          </a:prstGeom>
          <a:ln>
            <a:noFill/>
          </a:ln>
        </p:spPr>
      </p:pic>
      <p:pic>
        <p:nvPicPr>
          <p:cNvPr id="129" name="Рисунок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2560" y="1323000"/>
            <a:ext cx="3420360" cy="2427840"/>
          </a:xfrm>
          <a:prstGeom prst="rect">
            <a:avLst/>
          </a:prstGeom>
          <a:ln>
            <a:noFill/>
          </a:ln>
        </p:spPr>
      </p:pic>
      <p:pic>
        <p:nvPicPr>
          <p:cNvPr id="130" name="Рисунок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76360" y="4211280"/>
            <a:ext cx="1539000" cy="2309040"/>
          </a:xfrm>
          <a:prstGeom prst="rect">
            <a:avLst/>
          </a:prstGeom>
          <a:ln>
            <a:noFill/>
          </a:ln>
        </p:spPr>
      </p:pic>
      <p:pic>
        <p:nvPicPr>
          <p:cNvPr id="131" name="Рисунок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3560" y="4217760"/>
            <a:ext cx="1539000" cy="230904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8000" y="1778760"/>
            <a:ext cx="1031400" cy="144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357120" y="142920"/>
            <a:ext cx="8246880" cy="2493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000000"/>
                </a:solidFill>
                <a:latin typeface="Tw Cen MT"/>
              </a:rPr>
              <a:t>              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ФИЗИЧЕСКОЕ РАЗВИТИЕ
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          -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Разучивание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комплексов гимнастики для глаз по методу 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</a:rPr>
              <a:t>Шишко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
          -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Знакомство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с разновидностью гимнастики для глаз «</a:t>
            </a:r>
            <a:r>
              <a:rPr lang="ru-RU" sz="1200" b="1" dirty="0" err="1">
                <a:solidFill>
                  <a:srgbClr val="000000"/>
                </a:solidFill>
                <a:latin typeface="Times New Roman"/>
              </a:rPr>
              <a:t>пальминг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»
          -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Комплекс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электронных физкультминуток для глаз </a:t>
            </a:r>
            <a:r>
              <a:rPr lang="ru-RU" sz="1200" b="1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          </a:t>
            </a:r>
            <a:r>
              <a:rPr lang="ru-RU" sz="1200" b="1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2800" b="1" dirty="0">
                <a:solidFill>
                  <a:srgbClr val="000000"/>
                </a:solidFill>
                <a:latin typeface="Tw Cen MT"/>
              </a:rPr>
              <a:t>			</a:t>
            </a:r>
            <a:endParaRPr dirty="0"/>
          </a:p>
        </p:txBody>
      </p:sp>
      <p:pic>
        <p:nvPicPr>
          <p:cNvPr id="13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2240" y="4073760"/>
            <a:ext cx="2987280" cy="2301840"/>
          </a:xfrm>
          <a:prstGeom prst="rect">
            <a:avLst/>
          </a:prstGeom>
          <a:ln>
            <a:noFill/>
          </a:ln>
        </p:spPr>
      </p:pic>
      <p:pic>
        <p:nvPicPr>
          <p:cNvPr id="135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2240" y="1616040"/>
            <a:ext cx="3168000" cy="2135160"/>
          </a:xfrm>
          <a:prstGeom prst="rect">
            <a:avLst/>
          </a:prstGeom>
          <a:ln>
            <a:noFill/>
          </a:ln>
        </p:spPr>
      </p:pic>
      <p:pic>
        <p:nvPicPr>
          <p:cNvPr id="136" name="Рисунок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5800" y="4177080"/>
            <a:ext cx="3142800" cy="2095200"/>
          </a:xfrm>
          <a:prstGeom prst="rect">
            <a:avLst/>
          </a:prstGeom>
          <a:ln>
            <a:noFill/>
          </a:ln>
        </p:spPr>
      </p:pic>
      <p:pic>
        <p:nvPicPr>
          <p:cNvPr id="137" name="Рисунок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10680" y="1616040"/>
            <a:ext cx="3153240" cy="210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57120" y="-99360"/>
            <a:ext cx="8246880" cy="2592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rgbClr val="000000"/>
                </a:solidFill>
                <a:latin typeface="Times New Roman"/>
              </a:rPr>
              <a:t>                      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ФИЗИЧЕСКОЕ РАЗВИТИЕ</a:t>
            </a:r>
            <a:r>
              <a:rPr lang="ru-RU" sz="5400" b="1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Офтальмологические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паузы с тренажерами для глаз
             -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Подвижные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игры на открытой площадке</a:t>
            </a:r>
            <a:r>
              <a:rPr lang="ru-RU" sz="1400" b="1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2800" b="1" dirty="0">
                <a:solidFill>
                  <a:srgbClr val="000000"/>
                </a:solidFill>
                <a:latin typeface="Tw Cen MT"/>
              </a:rPr>
              <a:t>			</a:t>
            </a:r>
            <a:endParaRPr dirty="0"/>
          </a:p>
        </p:txBody>
      </p:sp>
      <p:pic>
        <p:nvPicPr>
          <p:cNvPr id="139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640" y="1845000"/>
            <a:ext cx="3297960" cy="2448000"/>
          </a:xfrm>
          <a:prstGeom prst="rect">
            <a:avLst/>
          </a:prstGeom>
          <a:ln>
            <a:noFill/>
          </a:ln>
        </p:spPr>
      </p:pic>
      <p:pic>
        <p:nvPicPr>
          <p:cNvPr id="140" name="Рисунок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8000" y="1628640"/>
            <a:ext cx="3098160" cy="4647240"/>
          </a:xfrm>
          <a:prstGeom prst="rect">
            <a:avLst/>
          </a:prstGeom>
          <a:ln>
            <a:noFill/>
          </a:ln>
        </p:spPr>
      </p:pic>
      <p:pic>
        <p:nvPicPr>
          <p:cNvPr id="141" name="Рисунок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120" y="4860000"/>
            <a:ext cx="1948680" cy="1298880"/>
          </a:xfrm>
          <a:prstGeom prst="rect">
            <a:avLst/>
          </a:prstGeom>
          <a:ln>
            <a:noFill/>
          </a:ln>
        </p:spPr>
      </p:pic>
      <p:pic>
        <p:nvPicPr>
          <p:cNvPr id="142" name="Рисунок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88120" y="4860000"/>
            <a:ext cx="1948680" cy="129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475640" y="2637000"/>
            <a:ext cx="7416360" cy="1088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200" b="1" dirty="0">
                <a:solidFill>
                  <a:srgbClr val="000000"/>
                </a:solidFill>
                <a:latin typeface="Tw Cen MT"/>
              </a:rPr>
              <a:t>                
            </a:t>
            </a:r>
            <a:r>
              <a:rPr lang="ru-RU" sz="2700" b="1" cap="all" dirty="0" smtClean="0">
                <a:solidFill>
                  <a:srgbClr val="000000"/>
                </a:solidFill>
                <a:latin typeface="Times New Roman"/>
              </a:rPr>
              <a:t>Взаимодействие </a:t>
            </a:r>
            <a:r>
              <a:rPr lang="ru-RU" sz="2700" b="1" cap="all" dirty="0">
                <a:solidFill>
                  <a:srgbClr val="000000"/>
                </a:solidFill>
                <a:latin typeface="Times New Roman"/>
              </a:rPr>
              <a:t>с </a:t>
            </a:r>
            <a:r>
              <a:rPr lang="ru-RU" sz="2700" b="1" cap="all" dirty="0" smtClean="0">
                <a:solidFill>
                  <a:srgbClr val="000000"/>
                </a:solidFill>
                <a:latin typeface="Times New Roman"/>
              </a:rPr>
              <a:t>семьей </a:t>
            </a:r>
            <a:r>
              <a:rPr lang="ru-RU" sz="2200" b="1" dirty="0">
                <a:solidFill>
                  <a:srgbClr val="000000"/>
                </a:solidFill>
                <a:latin typeface="Tw Cen MT"/>
              </a:rPr>
              <a:t>
</a:t>
            </a:r>
            <a:r>
              <a:rPr lang="ru-RU" sz="2000" dirty="0">
                <a:solidFill>
                  <a:srgbClr val="000000"/>
                </a:solidFill>
                <a:latin typeface="Tw Cen MT"/>
              </a:rPr>
              <a:t>
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- Консультации для родителей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«Здоровые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глазки – здоровый малыш»
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Экскурсия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в кабинет врача офтальмолога (дети с родителями)
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Составление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меню здорового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питания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для хорошего зрения</a:t>
            </a:r>
            <a:r>
              <a:rPr lang="ru-RU" sz="2000" dirty="0">
                <a:solidFill>
                  <a:srgbClr val="000000"/>
                </a:solidFill>
                <a:latin typeface="Tw Cen MT"/>
              </a:rPr>
              <a:t>
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                            
</a:t>
            </a:r>
            <a:r>
              <a:rPr lang="ru-RU" sz="2000" dirty="0">
                <a:solidFill>
                  <a:srgbClr val="000000"/>
                </a:solidFill>
                <a:latin typeface="Tw Cen MT"/>
              </a:rPr>
              <a:t>
</a:t>
            </a:r>
            <a:r>
              <a:rPr lang="ru-RU" sz="2400" dirty="0">
                <a:solidFill>
                  <a:srgbClr val="000000"/>
                </a:solidFill>
                <a:latin typeface="Tw Cen MT"/>
              </a:rPr>
              <a:t>
</a:t>
            </a:r>
            <a:endParaRPr dirty="0"/>
          </a:p>
        </p:txBody>
      </p:sp>
      <p:pic>
        <p:nvPicPr>
          <p:cNvPr id="144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640" y="2239560"/>
            <a:ext cx="2383560" cy="1716120"/>
          </a:xfrm>
          <a:prstGeom prst="rect">
            <a:avLst/>
          </a:prstGeom>
          <a:ln>
            <a:noFill/>
          </a:ln>
        </p:spPr>
      </p:pic>
      <p:pic>
        <p:nvPicPr>
          <p:cNvPr id="145" name="Рисунок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4000" y="2239560"/>
            <a:ext cx="2552040" cy="1700280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6160" y="4523040"/>
            <a:ext cx="2520000" cy="167868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0960" y="4221000"/>
            <a:ext cx="1449000" cy="2156760"/>
          </a:xfrm>
          <a:prstGeom prst="rect">
            <a:avLst/>
          </a:prstGeom>
          <a:ln>
            <a:noFill/>
          </a:ln>
        </p:spPr>
      </p:pic>
      <p:pic>
        <p:nvPicPr>
          <p:cNvPr id="148" name="Рисунок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32360" y="4288680"/>
            <a:ext cx="1532520" cy="214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741240" y="188640"/>
            <a:ext cx="8352720" cy="338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          ВЗАИМОДЕЙСТВИЕ СО  СПЕЦИАЛИСТАМИ 
                   И СОЦИАЛЬНЫМИ ПАРТНЕРАМИ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Посещение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детьми сенсорной комнаты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2000" dirty="0">
                <a:solidFill>
                  <a:srgbClr val="000000"/>
                </a:solidFill>
                <a:latin typeface="Tw Cen MT"/>
              </a:rPr>
              <a:t>
									</a:t>
            </a:r>
            <a:endParaRPr dirty="0"/>
          </a:p>
        </p:txBody>
      </p:sp>
      <p:pic>
        <p:nvPicPr>
          <p:cNvPr id="150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280" y="3501000"/>
            <a:ext cx="3780000" cy="2520000"/>
          </a:xfrm>
          <a:prstGeom prst="rect">
            <a:avLst/>
          </a:prstGeom>
          <a:ln>
            <a:noFill/>
          </a:ln>
        </p:spPr>
      </p:pic>
      <p:pic>
        <p:nvPicPr>
          <p:cNvPr id="151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2349000"/>
            <a:ext cx="4275000" cy="284976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 rot="10623000" flipV="1">
            <a:off x="1749600" y="2448720"/>
            <a:ext cx="558720" cy="521640"/>
          </a:xfrm>
          <a:prstGeom prst="smileyFace">
            <a:avLst>
              <a:gd name="adj" fmla="val 4653"/>
            </a:avLst>
          </a:prstGeom>
          <a:solidFill>
            <a:srgbClr val="F4B7CA"/>
          </a:solidFill>
          <a:ln w="55080">
            <a:solidFill>
              <a:srgbClr val="FFFF00"/>
            </a:solidFill>
            <a:round/>
          </a:ln>
        </p:spPr>
      </p:sp>
      <p:sp>
        <p:nvSpPr>
          <p:cNvPr id="153" name="CustomShape 3"/>
          <p:cNvSpPr/>
          <p:nvPr/>
        </p:nvSpPr>
        <p:spPr>
          <a:xfrm rot="10623000" flipV="1">
            <a:off x="6313320" y="5675040"/>
            <a:ext cx="558720" cy="521640"/>
          </a:xfrm>
          <a:prstGeom prst="smileyFace">
            <a:avLst>
              <a:gd name="adj" fmla="val 4653"/>
            </a:avLst>
          </a:prstGeom>
          <a:solidFill>
            <a:srgbClr val="F4B7CA"/>
          </a:solidFill>
          <a:ln w="55080">
            <a:solidFill>
              <a:srgbClr val="FFFF00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899640" y="245520"/>
            <a:ext cx="8352720" cy="3096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         ВЗАИМОДЕЙСТВИЕ СО  СПЕЦИАЛИСТАМИ 
               И СОЦИАЛЬНЫМИ ПАРТНЕРАМИ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
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Совместная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работа с педагогом – психологом (проведение игр-тренингов)</a:t>
            </a:r>
            <a:r>
              <a:rPr lang="ru-RU" sz="1200" dirty="0">
                <a:solidFill>
                  <a:srgbClr val="000000"/>
                </a:solidFill>
                <a:latin typeface="Tw Cen MT"/>
              </a:rPr>
              <a:t>
</a:t>
            </a:r>
            <a:r>
              <a:rPr lang="ru-RU" sz="2000" dirty="0">
                <a:solidFill>
                  <a:srgbClr val="000000"/>
                </a:solidFill>
                <a:latin typeface="Tw Cen MT"/>
              </a:rPr>
              <a:t>
									</a:t>
            </a:r>
            <a:endParaRPr dirty="0"/>
          </a:p>
        </p:txBody>
      </p:sp>
      <p:pic>
        <p:nvPicPr>
          <p:cNvPr id="155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000" y="2205000"/>
            <a:ext cx="2772000" cy="1847880"/>
          </a:xfrm>
          <a:prstGeom prst="rect">
            <a:avLst/>
          </a:prstGeom>
          <a:ln>
            <a:noFill/>
          </a:ln>
        </p:spPr>
      </p:pic>
      <p:pic>
        <p:nvPicPr>
          <p:cNvPr id="15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080" y="2305800"/>
            <a:ext cx="2745360" cy="4118400"/>
          </a:xfrm>
          <a:prstGeom prst="rect">
            <a:avLst/>
          </a:prstGeom>
          <a:ln>
            <a:noFill/>
          </a:ln>
        </p:spPr>
      </p:pic>
      <p:pic>
        <p:nvPicPr>
          <p:cNvPr id="157" name="Рисунок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0080" y="4365000"/>
            <a:ext cx="3114000" cy="207576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3909600" y="2963880"/>
            <a:ext cx="627120" cy="57852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55080">
            <a:solidFill>
              <a:srgbClr val="FFC000"/>
            </a:solidFill>
            <a:round/>
          </a:ln>
        </p:spPr>
      </p:sp>
      <p:sp>
        <p:nvSpPr>
          <p:cNvPr id="159" name="CustomShape 3"/>
          <p:cNvSpPr/>
          <p:nvPr/>
        </p:nvSpPr>
        <p:spPr>
          <a:xfrm>
            <a:off x="7524360" y="5085360"/>
            <a:ext cx="627120" cy="57852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55080">
            <a:solidFill>
              <a:srgbClr val="FFC000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683640" y="404640"/>
            <a:ext cx="8352720" cy="266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ru-RU" sz="2700" b="1" dirty="0">
                <a:solidFill>
                  <a:srgbClr val="000000"/>
                </a:solidFill>
                <a:latin typeface="Times New Roman"/>
              </a:rPr>
              <a:t>ВЗАИМОДЕЙСТВИЕ СО  СПЕЦИАЛИСТАМИ 
           И СОЦИАЛЬНЫМИ ПАРТНЕРАМИ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
    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Совместная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работа с педагогом – психологом. релаксация для глаз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«Звездное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небо»</a:t>
            </a:r>
            <a:r>
              <a:rPr lang="ru-RU" sz="1300" dirty="0">
                <a:solidFill>
                  <a:srgbClr val="000000"/>
                </a:solidFill>
                <a:latin typeface="Tw Cen MT"/>
              </a:rPr>
              <a:t>
</a:t>
            </a:r>
            <a:r>
              <a:rPr lang="ru-RU" sz="2000" dirty="0">
                <a:solidFill>
                  <a:srgbClr val="000000"/>
                </a:solidFill>
                <a:latin typeface="Tw Cen MT"/>
              </a:rPr>
              <a:t>
									</a:t>
            </a:r>
            <a:endParaRPr dirty="0"/>
          </a:p>
        </p:txBody>
      </p:sp>
      <p:sp>
        <p:nvSpPr>
          <p:cNvPr id="161" name="CustomShape 2"/>
          <p:cNvSpPr/>
          <p:nvPr/>
        </p:nvSpPr>
        <p:spPr>
          <a:xfrm>
            <a:off x="7565040" y="4185000"/>
            <a:ext cx="629640" cy="1007640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55080">
            <a:solidFill>
              <a:srgbClr val="FFC000"/>
            </a:solidFill>
            <a:round/>
          </a:ln>
        </p:spPr>
      </p:sp>
      <p:pic>
        <p:nvPicPr>
          <p:cNvPr id="162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640" y="2212200"/>
            <a:ext cx="2880000" cy="191988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4760" y="2227680"/>
            <a:ext cx="2789640" cy="4184640"/>
          </a:xfrm>
          <a:prstGeom prst="rect">
            <a:avLst/>
          </a:prstGeom>
          <a:ln>
            <a:noFill/>
          </a:ln>
        </p:spPr>
      </p:pic>
      <p:pic>
        <p:nvPicPr>
          <p:cNvPr id="164" name="Рисунок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3640" y="4365000"/>
            <a:ext cx="1517400" cy="2276640"/>
          </a:xfrm>
          <a:prstGeom prst="rect">
            <a:avLst/>
          </a:prstGeom>
          <a:ln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8272800" y="2637000"/>
            <a:ext cx="230760" cy="217800"/>
          </a:xfrm>
          <a:prstGeom prst="star4">
            <a:avLst>
              <a:gd name="adj" fmla="val 12500"/>
            </a:avLst>
          </a:prstGeom>
          <a:solidFill>
            <a:srgbClr val="698CB8"/>
          </a:solidFill>
          <a:ln w="55080">
            <a:solidFill>
              <a:srgbClr val="3E5C83"/>
            </a:solidFill>
            <a:round/>
          </a:ln>
        </p:spPr>
      </p:sp>
      <p:sp>
        <p:nvSpPr>
          <p:cNvPr id="166" name="CustomShape 4"/>
          <p:cNvSpPr/>
          <p:nvPr/>
        </p:nvSpPr>
        <p:spPr>
          <a:xfrm>
            <a:off x="8604360" y="3606840"/>
            <a:ext cx="230760" cy="217800"/>
          </a:xfrm>
          <a:prstGeom prst="star4">
            <a:avLst>
              <a:gd name="adj" fmla="val 12500"/>
            </a:avLst>
          </a:prstGeom>
          <a:solidFill>
            <a:srgbClr val="698CB8"/>
          </a:solidFill>
          <a:ln w="55080">
            <a:solidFill>
              <a:srgbClr val="3E5C83"/>
            </a:solidFill>
            <a:round/>
          </a:ln>
        </p:spPr>
      </p:sp>
      <p:sp>
        <p:nvSpPr>
          <p:cNvPr id="167" name="CustomShape 5"/>
          <p:cNvSpPr/>
          <p:nvPr/>
        </p:nvSpPr>
        <p:spPr>
          <a:xfrm>
            <a:off x="7649280" y="3138840"/>
            <a:ext cx="230760" cy="217800"/>
          </a:xfrm>
          <a:prstGeom prst="star4">
            <a:avLst>
              <a:gd name="adj" fmla="val 12500"/>
            </a:avLst>
          </a:prstGeom>
          <a:solidFill>
            <a:srgbClr val="698CB8"/>
          </a:solidFill>
          <a:ln w="55080">
            <a:solidFill>
              <a:srgbClr val="3E5C83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611640" y="404640"/>
            <a:ext cx="7693920" cy="1872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000000"/>
                </a:solidFill>
                <a:latin typeface="Tw Cen MT"/>
              </a:rPr>
              <a:t>
                </a:t>
            </a:r>
            <a:r>
              <a:rPr lang="ru-RU" sz="2700" b="1" dirty="0">
                <a:solidFill>
                  <a:srgbClr val="000000"/>
                </a:solidFill>
                <a:latin typeface="Times New Roman"/>
              </a:rPr>
              <a:t>ПРОДУКТЫ ПРОЕКТА</a:t>
            </a:r>
            <a:r>
              <a:rPr lang="ru-RU" sz="3200" dirty="0">
                <a:solidFill>
                  <a:srgbClr val="000000"/>
                </a:solidFill>
                <a:latin typeface="Tw Cen MT"/>
              </a:rPr>
              <a:t>
 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Выставка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рисунков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«Мир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красках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радуги» 
      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Книжки-самоделки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про здоровое питание для зрения
      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Коллаж «Полезные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продукты»
      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Картотека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загадок, пословиц и поговорок
</a:t>
            </a:r>
            <a:r>
              <a:rPr lang="ru-RU" sz="1300" dirty="0">
                <a:solidFill>
                  <a:srgbClr val="000000"/>
                </a:solidFill>
                <a:latin typeface="Tw Cen MT"/>
              </a:rPr>
              <a:t>
</a:t>
            </a:r>
            <a:endParaRPr dirty="0"/>
          </a:p>
        </p:txBody>
      </p:sp>
      <p:pic>
        <p:nvPicPr>
          <p:cNvPr id="169" name="Рисунок 16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000" y="2276640"/>
            <a:ext cx="2376000" cy="1562400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16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4000" y="2276640"/>
            <a:ext cx="2808000" cy="1620000"/>
          </a:xfrm>
          <a:prstGeom prst="rect">
            <a:avLst/>
          </a:prstGeom>
          <a:ln>
            <a:noFill/>
          </a:ln>
        </p:spPr>
      </p:pic>
      <p:pic>
        <p:nvPicPr>
          <p:cNvPr id="171" name="Рисунок 17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70600" y="4104000"/>
            <a:ext cx="3677400" cy="23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323640" y="260640"/>
            <a:ext cx="8568720" cy="1854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СПАСИБО ЗА ВНИМАНИЕ
и берегите свое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здоровье!</a:t>
            </a:r>
            <a:endParaRPr dirty="0"/>
          </a:p>
        </p:txBody>
      </p:sp>
      <p:pic>
        <p:nvPicPr>
          <p:cNvPr id="17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9640" y="1917000"/>
            <a:ext cx="4896360" cy="436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927360" y="620640"/>
            <a:ext cx="7748640" cy="4536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rgbClr val="000000"/>
                </a:solidFill>
                <a:latin typeface="Times New Roman"/>
              </a:rPr>
              <a:t>            ПРЕДВАРИТЕЛЬНАЯ РАБОТА
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- Выяснение уровня знаний детей об органах зрения, используя методику «трёх
  вопросов»: Что мы знаем? Что мы хотим узнать? С помощью чего узнаем?
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Анкетирование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родителей 
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Поиск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форм реализации проекта (совместно со специалистами и родителями)
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Постановка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целей и задачей проекта
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Составление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паспорта проекта, разработка содержания
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Подбор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методической, справочной, художественной литературы, иллюстрационного
  материала об органах зрения  
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Изготовление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памяток для родителей по теме проекта
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Подготовка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консультаций для родителей по теме проекта
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Подбор видеоматериалов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и составление презентаций по теме проекта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2800" dirty="0">
                <a:solidFill>
                  <a:srgbClr val="000000"/>
                </a:solidFill>
                <a:latin typeface="Tw Cen MT"/>
              </a:rPr>
              <a:t>  		</a:t>
            </a:r>
            <a:endParaRPr dirty="0"/>
          </a:p>
        </p:txBody>
      </p:sp>
      <p:sp>
        <p:nvSpPr>
          <p:cNvPr id="51" name="CustomShape 2"/>
          <p:cNvSpPr/>
          <p:nvPr/>
        </p:nvSpPr>
        <p:spPr>
          <a:xfrm>
            <a:off x="4212000" y="5517360"/>
            <a:ext cx="575640" cy="526320"/>
          </a:xfrm>
          <a:prstGeom prst="smileyFace">
            <a:avLst>
              <a:gd name="adj" fmla="val 4653"/>
            </a:avLst>
          </a:prstGeom>
          <a:solidFill>
            <a:srgbClr val="F9DBE4"/>
          </a:solidFill>
          <a:ln w="55080">
            <a:solidFill>
              <a:srgbClr val="FFC000"/>
            </a:solidFill>
            <a:round/>
          </a:ln>
        </p:spPr>
      </p:sp>
      <p:sp>
        <p:nvSpPr>
          <p:cNvPr id="52" name="CustomShape 3"/>
          <p:cNvSpPr/>
          <p:nvPr/>
        </p:nvSpPr>
        <p:spPr>
          <a:xfrm>
            <a:off x="5694480" y="5517360"/>
            <a:ext cx="575640" cy="526320"/>
          </a:xfrm>
          <a:prstGeom prst="smileyFace">
            <a:avLst>
              <a:gd name="adj" fmla="val 4653"/>
            </a:avLst>
          </a:prstGeom>
          <a:solidFill>
            <a:srgbClr val="F9DBE4"/>
          </a:solidFill>
          <a:ln w="55080">
            <a:solidFill>
              <a:srgbClr val="FFC000"/>
            </a:solidFill>
            <a:round/>
          </a:ln>
        </p:spPr>
      </p:sp>
      <p:sp>
        <p:nvSpPr>
          <p:cNvPr id="53" name="CustomShape 4"/>
          <p:cNvSpPr/>
          <p:nvPr/>
        </p:nvSpPr>
        <p:spPr>
          <a:xfrm>
            <a:off x="2699640" y="5517360"/>
            <a:ext cx="575640" cy="526320"/>
          </a:xfrm>
          <a:prstGeom prst="smileyFace">
            <a:avLst>
              <a:gd name="adj" fmla="val 4653"/>
            </a:avLst>
          </a:prstGeom>
          <a:solidFill>
            <a:srgbClr val="F9DBE4"/>
          </a:solidFill>
          <a:ln w="55080">
            <a:solidFill>
              <a:srgbClr val="FFC000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39640" y="332640"/>
            <a:ext cx="8136720" cy="648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ru-RU" sz="1700" b="1" u="sng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1700" b="1" u="sng" dirty="0" smtClean="0">
                <a:solidFill>
                  <a:srgbClr val="000000"/>
                </a:solidFill>
                <a:latin typeface="Times New Roman"/>
              </a:rPr>
              <a:t>Актуальность </a:t>
            </a:r>
            <a:r>
              <a:rPr lang="ru-RU" sz="1700" b="1" u="sng" dirty="0">
                <a:solidFill>
                  <a:srgbClr val="000000"/>
                </a:solidFill>
                <a:latin typeface="Times New Roman"/>
              </a:rPr>
              <a:t>проекта: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i="1" dirty="0">
                <a:solidFill>
                  <a:srgbClr val="000000"/>
                </a:solidFill>
                <a:latin typeface="Times New Roman"/>
              </a:rPr>
              <a:t>Глаза – орган зрения человека. Наш главный помощник, благодаря которому мы можем созерцать окружающий мир. Но в наше время, время прогресса, когда люди много времени проводят возле телевизоров и компьютеров, начиная с раннего возраста, сохранность зрения становится проблемой не только у взрослых, но и у детей. Болезни глаз не только медицинская, но и социальная проблема, потому что 90% информации ребёнок получает через органы зрения. 
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1700" b="1" u="sng" dirty="0">
                <a:solidFill>
                  <a:srgbClr val="000000"/>
                </a:solidFill>
                <a:latin typeface="Times New Roman"/>
              </a:rPr>
              <a:t>Цель проекта</a:t>
            </a:r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sz="1700" i="1" dirty="0">
                <a:solidFill>
                  <a:srgbClr val="000000"/>
                </a:solidFill>
                <a:latin typeface="Times New Roman"/>
              </a:rPr>
              <a:t>укрепление и сохранение зрения детей среднего дошкольного возраста.
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1700" b="1" u="sng" dirty="0">
                <a:solidFill>
                  <a:srgbClr val="000000"/>
                </a:solidFill>
                <a:latin typeface="Times New Roman"/>
              </a:rPr>
              <a:t>Задачи проекта</a:t>
            </a:r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: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1700" i="1" dirty="0">
                <a:solidFill>
                  <a:srgbClr val="000000"/>
                </a:solidFill>
                <a:latin typeface="Times New Roman"/>
              </a:rPr>
              <a:t>. Создать развивающую среду, обеспечивающую охрану зрения, предупреждение травматизма глаз. 
</a:t>
            </a:r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ru-RU" sz="1700" i="1" dirty="0">
                <a:solidFill>
                  <a:srgbClr val="000000"/>
                </a:solidFill>
                <a:latin typeface="Times New Roman"/>
              </a:rPr>
              <a:t>Познакомить детей с правилами сохранения хорошего зрения. 
</a:t>
            </a:r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3. </a:t>
            </a:r>
            <a:r>
              <a:rPr lang="ru-RU" sz="1700" i="1" dirty="0">
                <a:solidFill>
                  <a:srgbClr val="000000"/>
                </a:solidFill>
                <a:latin typeface="Times New Roman"/>
              </a:rPr>
              <a:t>Формировать навыки гигиены зрения у детей и  Воспитывать у детей бережное отношение к себе, своему здоровью и своим глазам.   
</a:t>
            </a:r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4. </a:t>
            </a:r>
            <a:r>
              <a:rPr lang="ru-RU" sz="1700" i="1" dirty="0">
                <a:solidFill>
                  <a:srgbClr val="000000"/>
                </a:solidFill>
                <a:latin typeface="Times New Roman"/>
              </a:rPr>
              <a:t>Развивать связную речь, обогащать словарный запас детей, познакомить с пословицами и поговорками о здоровье и частях тела.
</a:t>
            </a:r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5. </a:t>
            </a:r>
            <a:r>
              <a:rPr lang="ru-RU" sz="1700" i="1" dirty="0">
                <a:solidFill>
                  <a:srgbClr val="000000"/>
                </a:solidFill>
                <a:latin typeface="Times New Roman"/>
              </a:rPr>
              <a:t>Активизировать работу мышц глаз, повышать остроту зрения, развивать мелкую моторику рук.
</a:t>
            </a:r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6. </a:t>
            </a:r>
            <a:r>
              <a:rPr lang="ru-RU" sz="1700" i="1" dirty="0">
                <a:solidFill>
                  <a:srgbClr val="000000"/>
                </a:solidFill>
                <a:latin typeface="Times New Roman"/>
              </a:rPr>
              <a:t>обеспечить мотивацию у детей на сохранение органов зрения.
</a:t>
            </a:r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7. </a:t>
            </a:r>
            <a:r>
              <a:rPr lang="ru-RU" sz="1700" i="1" dirty="0">
                <a:solidFill>
                  <a:srgbClr val="000000"/>
                </a:solidFill>
                <a:latin typeface="Times New Roman"/>
              </a:rPr>
              <a:t>Осуществлять просвещение родителей по вопросам охраны, гигиены и укрепления здоровья глаз детей.
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1700" b="1" u="sng" dirty="0">
                <a:solidFill>
                  <a:srgbClr val="000000"/>
                </a:solidFill>
                <a:latin typeface="Times New Roman"/>
              </a:rPr>
              <a:t>УЧАСТНИКИ ПРОЕКТА:</a:t>
            </a:r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i="1" dirty="0">
                <a:solidFill>
                  <a:srgbClr val="000000"/>
                </a:solidFill>
                <a:latin typeface="Times New Roman"/>
              </a:rPr>
              <a:t>дети средней группы №1, педагог-психолог, воспитатель и родители группы.
</a:t>
            </a:r>
            <a:r>
              <a:rPr lang="ru-RU" sz="2000" i="1" dirty="0">
                <a:solidFill>
                  <a:srgbClr val="000000"/>
                </a:solidFill>
                <a:latin typeface="Tw Cen MT"/>
              </a:rPr>
              <a:t>
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39640" y="692640"/>
            <a:ext cx="8463960" cy="237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ru-RU" sz="2700" b="1" dirty="0">
                <a:solidFill>
                  <a:srgbClr val="000000"/>
                </a:solidFill>
                <a:latin typeface="Times New Roman"/>
              </a:rPr>
              <a:t>СОЦИАЛЬНО-КОММУНИКАТИВНОЕ </a:t>
            </a:r>
            <a:r>
              <a:rPr lang="ru-RU" sz="2700" b="1" cap="all" dirty="0">
                <a:solidFill>
                  <a:srgbClr val="000000"/>
                </a:solidFill>
                <a:latin typeface="Times New Roman"/>
              </a:rPr>
              <a:t>развитие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1300" b="1" dirty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Сюжетно-ролевые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игры «Айболит и звери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»,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«Готовим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здоровую пищу для зрения»</a:t>
            </a:r>
            <a:r>
              <a:rPr lang="ru-RU" sz="1300" b="1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2800" b="1" dirty="0">
                <a:solidFill>
                  <a:srgbClr val="000000"/>
                </a:solidFill>
                <a:latin typeface="Tw Cen MT"/>
              </a:rPr>
              <a:t>
</a:t>
            </a:r>
            <a:r>
              <a:rPr lang="ru-RU" sz="2800" dirty="0">
                <a:solidFill>
                  <a:srgbClr val="000000"/>
                </a:solidFill>
                <a:latin typeface="Tw Cen MT"/>
              </a:rPr>
              <a:t>
</a:t>
            </a:r>
            <a:r>
              <a:rPr lang="ru-RU" sz="2800" b="1" dirty="0">
                <a:solidFill>
                  <a:srgbClr val="000000"/>
                </a:solidFill>
                <a:latin typeface="Tw Cen MT"/>
              </a:rPr>
              <a:t>
                                   </a:t>
            </a:r>
            <a:r>
              <a:rPr lang="ru-RU" sz="1400" b="1" dirty="0">
                <a:solidFill>
                  <a:srgbClr val="000000"/>
                </a:solidFill>
                <a:latin typeface="Tw Cen MT"/>
              </a:rPr>
              <a:t>   </a:t>
            </a:r>
            <a:endParaRPr dirty="0"/>
          </a:p>
        </p:txBody>
      </p:sp>
      <p:sp>
        <p:nvSpPr>
          <p:cNvPr id="56" name="CustomShap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57" name="CustomShape 3"/>
          <p:cNvSpPr/>
          <p:nvPr/>
        </p:nvSpPr>
        <p:spPr>
          <a:xfrm>
            <a:off x="0" y="2238480"/>
            <a:ext cx="9143640" cy="3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58" name="CustomShape 4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59" name="CustomShape 5"/>
          <p:cNvSpPr/>
          <p:nvPr/>
        </p:nvSpPr>
        <p:spPr>
          <a:xfrm>
            <a:off x="0" y="2428920"/>
            <a:ext cx="9143640" cy="36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60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0400" y="1830960"/>
            <a:ext cx="3171600" cy="2114280"/>
          </a:xfrm>
          <a:prstGeom prst="rect">
            <a:avLst/>
          </a:prstGeom>
          <a:ln>
            <a:noFill/>
          </a:ln>
        </p:spPr>
      </p:pic>
      <p:pic>
        <p:nvPicPr>
          <p:cNvPr id="61" name="Рисунок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4040" y="4352760"/>
            <a:ext cx="3117960" cy="2137320"/>
          </a:xfrm>
          <a:prstGeom prst="rect">
            <a:avLst/>
          </a:prstGeom>
          <a:ln>
            <a:noFill/>
          </a:ln>
        </p:spPr>
      </p:pic>
      <p:pic>
        <p:nvPicPr>
          <p:cNvPr id="62" name="Рисунок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400" y="1802880"/>
            <a:ext cx="3255480" cy="2170440"/>
          </a:xfrm>
          <a:prstGeom prst="rect">
            <a:avLst/>
          </a:prstGeom>
          <a:ln>
            <a:noFill/>
          </a:ln>
        </p:spPr>
      </p:pic>
      <p:pic>
        <p:nvPicPr>
          <p:cNvPr id="63" name="Рисунок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160" y="4352760"/>
            <a:ext cx="3225960" cy="215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0040" y="548640"/>
            <a:ext cx="8463960" cy="3528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w Cen MT"/>
              </a:rPr>
              <a:t>    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СОЦИАЛЬНО-КОММУНИКАТИВНОЕ </a:t>
            </a:r>
            <a:r>
              <a:rPr lang="ru-RU" sz="2400" b="1" cap="all" dirty="0">
                <a:solidFill>
                  <a:srgbClr val="000000"/>
                </a:solidFill>
                <a:latin typeface="Times New Roman"/>
              </a:rPr>
              <a:t>развитие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
   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Игры-драматизации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. Театрализованные игры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«Айболит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у нас в гостях»</a:t>
            </a:r>
            <a:r>
              <a:rPr lang="ru-RU" sz="1200" b="1" dirty="0">
                <a:solidFill>
                  <a:srgbClr val="000000"/>
                </a:solidFill>
                <a:latin typeface="Tw Cen MT"/>
              </a:rPr>
              <a:t>
</a:t>
            </a:r>
            <a:r>
              <a:rPr lang="ru-RU" sz="2800" b="1" dirty="0">
                <a:solidFill>
                  <a:srgbClr val="000000"/>
                </a:solidFill>
                <a:latin typeface="Tw Cen MT"/>
              </a:rPr>
              <a:t>
</a:t>
            </a:r>
            <a:r>
              <a:rPr lang="ru-RU" sz="2800" dirty="0">
                <a:solidFill>
                  <a:srgbClr val="000000"/>
                </a:solidFill>
                <a:latin typeface="Tw Cen MT"/>
              </a:rPr>
              <a:t>
</a:t>
            </a:r>
            <a:r>
              <a:rPr lang="ru-RU" sz="2800" b="1" dirty="0">
                <a:solidFill>
                  <a:srgbClr val="000000"/>
                </a:solidFill>
                <a:latin typeface="Tw Cen MT"/>
              </a:rPr>
              <a:t>
                                   </a:t>
            </a:r>
            <a:r>
              <a:rPr lang="ru-RU" sz="1400" b="1" dirty="0">
                <a:solidFill>
                  <a:srgbClr val="000000"/>
                </a:solidFill>
                <a:latin typeface="Tw Cen MT"/>
              </a:rPr>
              <a:t>   </a:t>
            </a:r>
            <a:endParaRPr dirty="0"/>
          </a:p>
        </p:txBody>
      </p:sp>
      <p:sp>
        <p:nvSpPr>
          <p:cNvPr id="65" name="CustomShap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66" name="CustomShape 3"/>
          <p:cNvSpPr/>
          <p:nvPr/>
        </p:nvSpPr>
        <p:spPr>
          <a:xfrm>
            <a:off x="0" y="2238480"/>
            <a:ext cx="9143640" cy="3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67" name="CustomShape 4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68" name="CustomShape 5"/>
          <p:cNvSpPr/>
          <p:nvPr/>
        </p:nvSpPr>
        <p:spPr>
          <a:xfrm>
            <a:off x="0" y="2428920"/>
            <a:ext cx="9143640" cy="36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69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640" y="1700640"/>
            <a:ext cx="7473960" cy="44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39640" y="836640"/>
            <a:ext cx="8463960" cy="2088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ru-RU" sz="2700" b="1" dirty="0">
                <a:solidFill>
                  <a:srgbClr val="000000"/>
                </a:solidFill>
                <a:latin typeface="Times New Roman"/>
              </a:rPr>
              <a:t>СОЦИАЛЬНО-КОММУНИКАТИВНОЕ </a:t>
            </a:r>
            <a:r>
              <a:rPr lang="ru-RU" sz="2700" b="1" cap="all" dirty="0">
                <a:solidFill>
                  <a:srgbClr val="000000"/>
                </a:solidFill>
                <a:latin typeface="Times New Roman"/>
              </a:rPr>
              <a:t>развитие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
     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Сюжетно-ролевая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игра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«На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приеме у врача – офтальмолога»
          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  - Решение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проблемной ситуации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«Если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в глаз попала соринка»</a:t>
            </a:r>
            <a:r>
              <a:rPr lang="ru-RU" sz="1300" b="1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2800" b="1" dirty="0">
                <a:solidFill>
                  <a:srgbClr val="000000"/>
                </a:solidFill>
                <a:latin typeface="Tw Cen MT"/>
              </a:rPr>
              <a:t>
</a:t>
            </a:r>
            <a:r>
              <a:rPr lang="ru-RU" sz="2800" dirty="0">
                <a:solidFill>
                  <a:srgbClr val="000000"/>
                </a:solidFill>
                <a:latin typeface="Tw Cen MT"/>
              </a:rPr>
              <a:t>
</a:t>
            </a:r>
            <a:r>
              <a:rPr lang="ru-RU" sz="2800" b="1" dirty="0">
                <a:solidFill>
                  <a:srgbClr val="000000"/>
                </a:solidFill>
                <a:latin typeface="Tw Cen MT"/>
              </a:rPr>
              <a:t>
                                   </a:t>
            </a:r>
            <a:r>
              <a:rPr lang="ru-RU" sz="1400" b="1" dirty="0">
                <a:solidFill>
                  <a:srgbClr val="000000"/>
                </a:solidFill>
                <a:latin typeface="Tw Cen MT"/>
              </a:rPr>
              <a:t>   </a:t>
            </a:r>
            <a:endParaRPr dirty="0"/>
          </a:p>
        </p:txBody>
      </p:sp>
      <p:sp>
        <p:nvSpPr>
          <p:cNvPr id="71" name="CustomShap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72" name="CustomShape 3"/>
          <p:cNvSpPr/>
          <p:nvPr/>
        </p:nvSpPr>
        <p:spPr>
          <a:xfrm>
            <a:off x="0" y="2238480"/>
            <a:ext cx="9143640" cy="3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73" name="CustomShape 4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74" name="CustomShape 5"/>
          <p:cNvSpPr/>
          <p:nvPr/>
        </p:nvSpPr>
        <p:spPr>
          <a:xfrm>
            <a:off x="0" y="2428920"/>
            <a:ext cx="9143640" cy="36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7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8000" y="2343960"/>
            <a:ext cx="4638240" cy="3231720"/>
          </a:xfrm>
          <a:prstGeom prst="rect">
            <a:avLst/>
          </a:prstGeom>
          <a:ln>
            <a:noFill/>
          </a:ln>
        </p:spPr>
      </p:pic>
      <p:pic>
        <p:nvPicPr>
          <p:cNvPr id="7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800" y="4316400"/>
            <a:ext cx="2982960" cy="214920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800" y="1915920"/>
            <a:ext cx="2952000" cy="196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36040" y="980640"/>
            <a:ext cx="8607600" cy="1295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                   </a:t>
            </a:r>
            <a:r>
              <a:rPr lang="ru-RU" sz="2700" b="1" dirty="0">
                <a:solidFill>
                  <a:srgbClr val="000000"/>
                </a:solidFill>
                <a:latin typeface="Times New Roman"/>
              </a:rPr>
              <a:t>ПОЗНАВАТЕЛЬНОЕ РАЗВИТИЕ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
  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Просмотр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презентации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«Как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устроен наш глаз» 
      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Просмотр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презентации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«Полезные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продукты для глаз»
      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Беседа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о полезных продуктах для профилактики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нарушений зрения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
      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Рассматривание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иллюстрационного материала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«Строение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глаза»
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
                        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              
					</a:t>
            </a:r>
            <a:endParaRPr dirty="0"/>
          </a:p>
        </p:txBody>
      </p:sp>
      <p:sp>
        <p:nvSpPr>
          <p:cNvPr id="79" name="CustomShape 2"/>
          <p:cNvSpPr/>
          <p:nvPr/>
        </p:nvSpPr>
        <p:spPr>
          <a:xfrm>
            <a:off x="4443840" y="91080"/>
            <a:ext cx="255600" cy="274680"/>
          </a:xfrm>
          <a:prstGeom prst="rect">
            <a:avLst/>
          </a:prstGeom>
          <a:noFill/>
          <a:ln w="9360">
            <a:noFill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ru-RU" sz="1200" b="1">
                <a:solidFill>
                  <a:srgbClr val="000000"/>
                </a:solidFill>
                <a:latin typeface="Arial"/>
                <a:ea typeface="Times New Roman"/>
              </a:rPr>
              <a:t>"</a:t>
            </a:r>
            <a:endParaRPr/>
          </a:p>
        </p:txBody>
      </p:sp>
      <p:sp>
        <p:nvSpPr>
          <p:cNvPr id="80" name="CustomShape 3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81" name="CustomShape 4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82" name="CustomShape 5"/>
          <p:cNvSpPr/>
          <p:nvPr/>
        </p:nvSpPr>
        <p:spPr>
          <a:xfrm>
            <a:off x="214200" y="328608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83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480" y="3790080"/>
            <a:ext cx="3946680" cy="2630880"/>
          </a:xfrm>
          <a:prstGeom prst="rect">
            <a:avLst/>
          </a:prstGeom>
          <a:ln>
            <a:noFill/>
          </a:ln>
        </p:spPr>
      </p:pic>
      <p:pic>
        <p:nvPicPr>
          <p:cNvPr id="84" name="Рисунок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6200" y="1845000"/>
            <a:ext cx="3773160" cy="2515320"/>
          </a:xfrm>
          <a:prstGeom prst="rect">
            <a:avLst/>
          </a:prstGeom>
          <a:ln>
            <a:noFill/>
          </a:ln>
        </p:spPr>
      </p:pic>
      <p:pic>
        <p:nvPicPr>
          <p:cNvPr id="85" name="Рисунок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5160" y="1908360"/>
            <a:ext cx="2281320" cy="152064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6" name="Рисунок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52000" y="4717440"/>
            <a:ext cx="2160000" cy="151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03280" y="907560"/>
            <a:ext cx="8607600" cy="1295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                   </a:t>
            </a:r>
            <a:r>
              <a:rPr lang="ru-RU" sz="2700" b="1" dirty="0">
                <a:solidFill>
                  <a:srgbClr val="000000"/>
                </a:solidFill>
                <a:latin typeface="Times New Roman"/>
              </a:rPr>
              <a:t>ПОЗНАВАТЕЛЬНОЕ РАЗВИТИЕ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
      - 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Работа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с </a:t>
            </a:r>
            <a:r>
              <a:rPr lang="ru-RU" sz="1300" dirty="0" err="1" smtClean="0">
                <a:solidFill>
                  <a:srgbClr val="000000"/>
                </a:solidFill>
                <a:latin typeface="Times New Roman"/>
              </a:rPr>
              <a:t>офтальмотренажером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- лабиринт «Путь сказочного принца»
      - 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Дидактическая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игра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«Что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можно, а что нельзя» (разрезное лото </a:t>
            </a:r>
            <a:r>
              <a:rPr lang="ru-RU" sz="1300" dirty="0" err="1" smtClean="0">
                <a:solidFill>
                  <a:srgbClr val="000000"/>
                </a:solidFill>
                <a:latin typeface="Times New Roman"/>
              </a:rPr>
              <a:t>валеологической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 направленности по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теме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«Хорошее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и плохое зрение»)
      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Тренинг «Глаза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– зеркало души»
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
                        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              
						</a:t>
            </a:r>
            <a:endParaRPr dirty="0"/>
          </a:p>
        </p:txBody>
      </p:sp>
      <p:sp>
        <p:nvSpPr>
          <p:cNvPr id="88" name="CustomShape 2"/>
          <p:cNvSpPr/>
          <p:nvPr/>
        </p:nvSpPr>
        <p:spPr>
          <a:xfrm>
            <a:off x="4443840" y="91080"/>
            <a:ext cx="255600" cy="274680"/>
          </a:xfrm>
          <a:prstGeom prst="rect">
            <a:avLst/>
          </a:prstGeom>
          <a:noFill/>
          <a:ln w="9360">
            <a:noFill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ru-RU" sz="1200" b="1">
                <a:solidFill>
                  <a:srgbClr val="000000"/>
                </a:solidFill>
                <a:latin typeface="Arial"/>
                <a:ea typeface="Times New Roman"/>
              </a:rPr>
              <a:t>"</a:t>
            </a:r>
            <a:endParaRPr/>
          </a:p>
        </p:txBody>
      </p:sp>
      <p:sp>
        <p:nvSpPr>
          <p:cNvPr id="89" name="CustomShape 3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90" name="CustomShape 4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91" name="CustomShape 5"/>
          <p:cNvSpPr/>
          <p:nvPr/>
        </p:nvSpPr>
        <p:spPr>
          <a:xfrm>
            <a:off x="214200" y="328608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92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000" y="2182680"/>
            <a:ext cx="2463120" cy="3694680"/>
          </a:xfrm>
          <a:prstGeom prst="rect">
            <a:avLst/>
          </a:prstGeom>
          <a:ln>
            <a:noFill/>
          </a:ln>
        </p:spPr>
      </p:pic>
      <p:pic>
        <p:nvPicPr>
          <p:cNvPr id="93" name="Рисунок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3640" y="2053440"/>
            <a:ext cx="2016000" cy="2334600"/>
          </a:xfrm>
          <a:prstGeom prst="rect">
            <a:avLst/>
          </a:prstGeom>
          <a:ln>
            <a:noFill/>
          </a:ln>
        </p:spPr>
      </p:pic>
      <p:pic>
        <p:nvPicPr>
          <p:cNvPr id="94" name="Рисунок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120" y="2108160"/>
            <a:ext cx="1569960" cy="235512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43640" y="5033880"/>
            <a:ext cx="1079640" cy="1001520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5640" y="5033880"/>
            <a:ext cx="1080360" cy="1001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28760" y="548640"/>
            <a:ext cx="8607600" cy="1656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200" dirty="0">
                <a:solidFill>
                  <a:srgbClr val="000000"/>
                </a:solidFill>
                <a:latin typeface="Tw Cen MT"/>
              </a:rPr>
              <a:t>                             </a:t>
            </a:r>
            <a:endParaRPr lang="ru-RU" sz="2200" dirty="0" smtClean="0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</a:pPr>
            <a:endParaRPr lang="ru-RU" sz="2200" b="1" dirty="0" smtClean="0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00000"/>
              </a:lnSpc>
            </a:pPr>
            <a:r>
              <a:rPr lang="ru-RU" sz="2700" b="1" dirty="0" smtClean="0">
                <a:solidFill>
                  <a:srgbClr val="000000"/>
                </a:solidFill>
                <a:latin typeface="Times New Roman"/>
              </a:rPr>
              <a:t>                          РЕЧЕВОЕ </a:t>
            </a:r>
            <a:r>
              <a:rPr lang="ru-RU" sz="2700" b="1" dirty="0">
                <a:solidFill>
                  <a:srgbClr val="000000"/>
                </a:solidFill>
                <a:latin typeface="Times New Roman"/>
              </a:rPr>
              <a:t>РАЗВИТИЕ
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 
             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Работа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с </a:t>
            </a:r>
            <a:r>
              <a:rPr lang="ru-RU" sz="1300" dirty="0" err="1" smtClean="0">
                <a:solidFill>
                  <a:srgbClr val="000000"/>
                </a:solidFill>
                <a:latin typeface="Times New Roman"/>
              </a:rPr>
              <a:t>офтальмотренажерами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
               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Изучение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/ повторение букв 
               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Пересказ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басни И.А. К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рылова «Мартышка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и очки» 
               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Отгадывание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загадок, проговаривание </a:t>
            </a:r>
            <a:r>
              <a:rPr lang="ru-RU" sz="1300" dirty="0" err="1">
                <a:solidFill>
                  <a:srgbClr val="000000"/>
                </a:solidFill>
                <a:latin typeface="Times New Roman"/>
              </a:rPr>
              <a:t>чистоговорок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
               -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Беседы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с детьми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</a:rPr>
              <a:t>«Кто </a:t>
            </a:r>
            <a:r>
              <a:rPr lang="ru-RU" sz="1300" dirty="0">
                <a:solidFill>
                  <a:srgbClr val="000000"/>
                </a:solidFill>
                <a:latin typeface="Times New Roman"/>
              </a:rPr>
              <a:t>охраняет наши глаза» 
 </a:t>
            </a:r>
            <a:r>
              <a:rPr lang="ru-RU" sz="3100" b="1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2000" dirty="0">
                <a:solidFill>
                  <a:srgbClr val="000000"/>
                </a:solidFill>
                <a:latin typeface="Tw Cen MT"/>
              </a:rPr>
              <a:t>
</a:t>
            </a:r>
            <a:endParaRPr dirty="0"/>
          </a:p>
        </p:txBody>
      </p:sp>
      <p:sp>
        <p:nvSpPr>
          <p:cNvPr id="98" name="CustomShap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99" name="CustomShape 3"/>
          <p:cNvSpPr/>
          <p:nvPr/>
        </p:nvSpPr>
        <p:spPr>
          <a:xfrm>
            <a:off x="0" y="261936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100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640" y="4634280"/>
            <a:ext cx="2448000" cy="163188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640" y="1800000"/>
            <a:ext cx="3456000" cy="2304000"/>
          </a:xfrm>
          <a:prstGeom prst="rect">
            <a:avLst/>
          </a:prstGeom>
          <a:ln>
            <a:noFill/>
          </a:ln>
        </p:spPr>
      </p:pic>
      <p:pic>
        <p:nvPicPr>
          <p:cNvPr id="102" name="Рисунок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0000" y="1797840"/>
            <a:ext cx="3024000" cy="231552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10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52000" y="4608000"/>
            <a:ext cx="2712960" cy="172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176</Words>
  <Application>Microsoft Office PowerPoint</Application>
  <PresentationFormat>Экран (4:3)</PresentationFormat>
  <Paragraphs>57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3</cp:revision>
  <dcterms:modified xsi:type="dcterms:W3CDTF">2015-04-15T06:22:51Z</dcterms:modified>
</cp:coreProperties>
</file>